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256" r:id="rId2"/>
    <p:sldId id="323" r:id="rId3"/>
    <p:sldId id="324" r:id="rId4"/>
    <p:sldId id="325" r:id="rId5"/>
    <p:sldId id="326" r:id="rId6"/>
    <p:sldId id="327" r:id="rId7"/>
    <p:sldId id="330" r:id="rId8"/>
    <p:sldId id="328" r:id="rId9"/>
    <p:sldId id="275" r:id="rId10"/>
    <p:sldId id="293" r:id="rId11"/>
    <p:sldId id="294" r:id="rId12"/>
    <p:sldId id="296" r:id="rId13"/>
    <p:sldId id="281" r:id="rId14"/>
    <p:sldId id="282" r:id="rId15"/>
    <p:sldId id="283" r:id="rId16"/>
    <p:sldId id="322" r:id="rId17"/>
    <p:sldId id="297" r:id="rId18"/>
    <p:sldId id="285" r:id="rId19"/>
    <p:sldId id="313" r:id="rId20"/>
    <p:sldId id="298" r:id="rId21"/>
    <p:sldId id="299" r:id="rId22"/>
    <p:sldId id="300" r:id="rId23"/>
    <p:sldId id="302" r:id="rId24"/>
    <p:sldId id="329" r:id="rId25"/>
    <p:sldId id="273" r:id="rId26"/>
    <p:sldId id="272" r:id="rId27"/>
    <p:sldId id="321" r:id="rId28"/>
    <p:sldId id="331" r:id="rId29"/>
    <p:sldId id="314" r:id="rId30"/>
    <p:sldId id="316" r:id="rId31"/>
    <p:sldId id="317" r:id="rId32"/>
    <p:sldId id="265" r:id="rId33"/>
    <p:sldId id="266" r:id="rId34"/>
    <p:sldId id="332" r:id="rId35"/>
    <p:sldId id="304" r:id="rId36"/>
    <p:sldId id="319" r:id="rId37"/>
    <p:sldId id="320" r:id="rId38"/>
    <p:sldId id="303" r:id="rId39"/>
  </p:sldIdLst>
  <p:sldSz cx="9144000" cy="6858000" type="screen4x3"/>
  <p:notesSz cx="6815138"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D00"/>
    <a:srgbClr val="FF7A1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3908" autoAdjust="0"/>
  </p:normalViewPr>
  <p:slideViewPr>
    <p:cSldViewPr>
      <p:cViewPr varScale="1">
        <p:scale>
          <a:sx n="80" d="100"/>
          <a:sy n="80" d="100"/>
        </p:scale>
        <p:origin x="-86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275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60800" y="0"/>
            <a:ext cx="2952750" cy="496888"/>
          </a:xfrm>
          <a:prstGeom prst="rect">
            <a:avLst/>
          </a:prstGeom>
        </p:spPr>
        <p:txBody>
          <a:bodyPr vert="horz" lIns="91440" tIns="45720" rIns="91440" bIns="45720" rtlCol="0"/>
          <a:lstStyle>
            <a:lvl1pPr algn="r">
              <a:defRPr sz="1200"/>
            </a:lvl1pPr>
          </a:lstStyle>
          <a:p>
            <a:fld id="{1DEBA4DE-B641-4AEE-814C-7ABF8239FF0D}" type="datetimeFigureOut">
              <a:rPr lang="ru-RU" smtClean="0"/>
              <a:pPr/>
              <a:t>29.11.2012</a:t>
            </a:fld>
            <a:endParaRPr lang="ru-RU"/>
          </a:p>
        </p:txBody>
      </p:sp>
      <p:sp>
        <p:nvSpPr>
          <p:cNvPr id="4" name="Нижний колонтитул 3"/>
          <p:cNvSpPr>
            <a:spLocks noGrp="1"/>
          </p:cNvSpPr>
          <p:nvPr>
            <p:ph type="ftr" sz="quarter" idx="2"/>
          </p:nvPr>
        </p:nvSpPr>
        <p:spPr>
          <a:xfrm>
            <a:off x="0" y="9444038"/>
            <a:ext cx="2952750" cy="4968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60800" y="9444038"/>
            <a:ext cx="2952750" cy="496887"/>
          </a:xfrm>
          <a:prstGeom prst="rect">
            <a:avLst/>
          </a:prstGeom>
        </p:spPr>
        <p:txBody>
          <a:bodyPr vert="horz" lIns="91440" tIns="45720" rIns="91440" bIns="45720" rtlCol="0" anchor="b"/>
          <a:lstStyle>
            <a:lvl1pPr algn="r">
              <a:defRPr sz="1200"/>
            </a:lvl1pPr>
          </a:lstStyle>
          <a:p>
            <a:fld id="{A1497323-33EB-481F-B9F8-94528EBED438}" type="slidenum">
              <a:rPr lang="ru-RU" smtClean="0"/>
              <a:pPr/>
              <a:t>‹#›</a:t>
            </a:fld>
            <a:endParaRPr lang="ru-RU"/>
          </a:p>
        </p:txBody>
      </p:sp>
    </p:spTree>
    <p:extLst>
      <p:ext uri="{BB962C8B-B14F-4D97-AF65-F5344CB8AC3E}">
        <p14:creationId xmlns="" xmlns:p14="http://schemas.microsoft.com/office/powerpoint/2010/main" val="865989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3226" cy="49712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60335" y="0"/>
            <a:ext cx="2953226" cy="497126"/>
          </a:xfrm>
          <a:prstGeom prst="rect">
            <a:avLst/>
          </a:prstGeom>
        </p:spPr>
        <p:txBody>
          <a:bodyPr vert="horz" lIns="91440" tIns="45720" rIns="91440" bIns="45720" rtlCol="0"/>
          <a:lstStyle>
            <a:lvl1pPr algn="r">
              <a:defRPr sz="1200"/>
            </a:lvl1pPr>
          </a:lstStyle>
          <a:p>
            <a:fld id="{992EEBC5-B21D-4577-A014-121D079292A4}" type="datetimeFigureOut">
              <a:rPr lang="ru-RU" smtClean="0"/>
              <a:pPr/>
              <a:t>29.11.2012</a:t>
            </a:fld>
            <a:endParaRPr lang="ru-RU"/>
          </a:p>
        </p:txBody>
      </p:sp>
      <p:sp>
        <p:nvSpPr>
          <p:cNvPr id="4" name="Образ слайда 3"/>
          <p:cNvSpPr>
            <a:spLocks noGrp="1" noRot="1" noChangeAspect="1"/>
          </p:cNvSpPr>
          <p:nvPr>
            <p:ph type="sldImg" idx="2"/>
          </p:nvPr>
        </p:nvSpPr>
        <p:spPr>
          <a:xfrm>
            <a:off x="923925" y="746125"/>
            <a:ext cx="4968875" cy="37274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1514" y="4722694"/>
            <a:ext cx="5452110" cy="447413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3662"/>
            <a:ext cx="2953226" cy="497126"/>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60335" y="9443662"/>
            <a:ext cx="2953226" cy="497126"/>
          </a:xfrm>
          <a:prstGeom prst="rect">
            <a:avLst/>
          </a:prstGeom>
        </p:spPr>
        <p:txBody>
          <a:bodyPr vert="horz" lIns="91440" tIns="45720" rIns="91440" bIns="45720" rtlCol="0" anchor="b"/>
          <a:lstStyle>
            <a:lvl1pPr algn="r">
              <a:defRPr sz="1200"/>
            </a:lvl1pPr>
          </a:lstStyle>
          <a:p>
            <a:fld id="{81024D6C-A30C-40D0-9447-B133B3F9CA13}" type="slidenum">
              <a:rPr lang="ru-RU" smtClean="0"/>
              <a:pPr/>
              <a:t>‹#›</a:t>
            </a:fld>
            <a:endParaRPr lang="ru-RU"/>
          </a:p>
        </p:txBody>
      </p:sp>
    </p:spTree>
    <p:extLst>
      <p:ext uri="{BB962C8B-B14F-4D97-AF65-F5344CB8AC3E}">
        <p14:creationId xmlns="" xmlns:p14="http://schemas.microsoft.com/office/powerpoint/2010/main" val="1448794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1024D6C-A30C-40D0-9447-B133B3F9CA13}"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У человека генетическая информация (ДНК) представлена 23 парами хромосом, содержащих примерно 25000 генов. Нуклеотидная последовательность всей нашей ДНК включает 3 </a:t>
            </a:r>
            <a:r>
              <a:rPr lang="ru-RU" sz="1200" kern="1200" dirty="0" err="1" smtClean="0">
                <a:solidFill>
                  <a:schemeClr val="tx1"/>
                </a:solidFill>
                <a:latin typeface="+mn-lt"/>
                <a:ea typeface="+mn-ea"/>
                <a:cs typeface="+mn-cs"/>
              </a:rPr>
              <a:t>х</a:t>
            </a:r>
            <a:r>
              <a:rPr lang="ru-RU" sz="1200" kern="1200" dirty="0" smtClean="0">
                <a:solidFill>
                  <a:schemeClr val="tx1"/>
                </a:solidFill>
                <a:latin typeface="+mn-lt"/>
                <a:ea typeface="+mn-ea"/>
                <a:cs typeface="+mn-cs"/>
              </a:rPr>
              <a:t> 10</a:t>
            </a:r>
            <a:r>
              <a:rPr lang="ru-RU" sz="1200" kern="1200" baseline="30000" dirty="0" smtClean="0">
                <a:solidFill>
                  <a:schemeClr val="tx1"/>
                </a:solidFill>
                <a:latin typeface="+mn-lt"/>
                <a:ea typeface="+mn-ea"/>
                <a:cs typeface="+mn-cs"/>
              </a:rPr>
              <a:t>9</a:t>
            </a:r>
            <a:r>
              <a:rPr lang="ru-RU" sz="1200" kern="1200" dirty="0" smtClean="0">
                <a:solidFill>
                  <a:schemeClr val="tx1"/>
                </a:solidFill>
                <a:latin typeface="+mn-lt"/>
                <a:ea typeface="+mn-ea"/>
                <a:cs typeface="+mn-cs"/>
              </a:rPr>
              <a:t> нуклеотидов. Линейная длина молекул ДНК одной клетки человека составляет около 2 метров. Таким образом, должен существовать механизм конденсации, упаковки ДНК в клеточном ядре за счет взаимодействия с белками. Хроматин не однороден по своей структуре. </a:t>
            </a:r>
          </a:p>
          <a:p>
            <a:endParaRPr lang="ru-RU" dirty="0"/>
          </a:p>
        </p:txBody>
      </p:sp>
      <p:sp>
        <p:nvSpPr>
          <p:cNvPr id="4" name="Номер слайда 3"/>
          <p:cNvSpPr>
            <a:spLocks noGrp="1"/>
          </p:cNvSpPr>
          <p:nvPr>
            <p:ph type="sldNum" sz="quarter" idx="10"/>
          </p:nvPr>
        </p:nvSpPr>
        <p:spPr/>
        <p:txBody>
          <a:bodyPr/>
          <a:lstStyle/>
          <a:p>
            <a:fld id="{81024D6C-A30C-40D0-9447-B133B3F9CA13}" type="slidenum">
              <a:rPr lang="ru-RU" smtClean="0"/>
              <a:pPr/>
              <a:t>13</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Степень </a:t>
            </a:r>
            <a:r>
              <a:rPr lang="ru-RU" sz="1200" kern="1200" dirty="0" err="1" smtClean="0">
                <a:solidFill>
                  <a:schemeClr val="tx1"/>
                </a:solidFill>
                <a:latin typeface="+mn-lt"/>
                <a:ea typeface="+mn-ea"/>
                <a:cs typeface="+mn-cs"/>
              </a:rPr>
              <a:t>деконденсации</a:t>
            </a:r>
            <a:r>
              <a:rPr lang="ru-RU" sz="1200" kern="1200" dirty="0" smtClean="0">
                <a:solidFill>
                  <a:schemeClr val="tx1"/>
                </a:solidFill>
                <a:latin typeface="+mn-lt"/>
                <a:ea typeface="+mn-ea"/>
                <a:cs typeface="+mn-cs"/>
              </a:rPr>
              <a:t> хроматина в </a:t>
            </a:r>
            <a:r>
              <a:rPr lang="ru-RU" sz="1200" kern="1200" dirty="0" err="1" smtClean="0">
                <a:solidFill>
                  <a:schemeClr val="tx1"/>
                </a:solidFill>
                <a:latin typeface="+mn-lt"/>
                <a:ea typeface="+mn-ea"/>
                <a:cs typeface="+mn-cs"/>
              </a:rPr>
              <a:t>интерфазном</a:t>
            </a:r>
            <a:r>
              <a:rPr lang="ru-RU" sz="1200" kern="1200" dirty="0" smtClean="0">
                <a:solidFill>
                  <a:schemeClr val="tx1"/>
                </a:solidFill>
                <a:latin typeface="+mn-lt"/>
                <a:ea typeface="+mn-ea"/>
                <a:cs typeface="+mn-cs"/>
              </a:rPr>
              <a:t> ядре отражает его функциональную нагрузку. Чем более диффузен хроматин, тем он активнее. В составе хромосом выделяют участки </a:t>
            </a:r>
            <a:r>
              <a:rPr lang="ru-RU" sz="1200" b="1" kern="1200" dirty="0" err="1" smtClean="0">
                <a:solidFill>
                  <a:schemeClr val="tx1"/>
                </a:solidFill>
                <a:latin typeface="+mn-lt"/>
                <a:ea typeface="+mn-ea"/>
                <a:cs typeface="+mn-cs"/>
              </a:rPr>
              <a:t>гетерохроматина</a:t>
            </a:r>
            <a:r>
              <a:rPr lang="ru-RU" sz="1200" b="1" kern="1200" dirty="0" smtClean="0">
                <a:solidFill>
                  <a:schemeClr val="tx1"/>
                </a:solidFill>
                <a:latin typeface="+mn-lt"/>
                <a:ea typeface="+mn-ea"/>
                <a:cs typeface="+mn-cs"/>
              </a:rPr>
              <a:t> и </a:t>
            </a:r>
            <a:r>
              <a:rPr lang="ru-RU" sz="1200" b="1" kern="1200" dirty="0" err="1" smtClean="0">
                <a:solidFill>
                  <a:schemeClr val="tx1"/>
                </a:solidFill>
                <a:latin typeface="+mn-lt"/>
                <a:ea typeface="+mn-ea"/>
                <a:cs typeface="+mn-cs"/>
              </a:rPr>
              <a:t>эухроматина</a:t>
            </a:r>
            <a:r>
              <a:rPr lang="ru-RU" sz="1200" kern="1200" dirty="0" smtClean="0">
                <a:solidFill>
                  <a:schemeClr val="tx1"/>
                </a:solidFill>
                <a:latin typeface="+mn-lt"/>
                <a:ea typeface="+mn-ea"/>
                <a:cs typeface="+mn-cs"/>
              </a:rPr>
              <a:t>. Эухроматин в интерфазе находится в </a:t>
            </a:r>
            <a:r>
              <a:rPr lang="ru-RU" sz="1200" kern="1200" dirty="0" err="1" smtClean="0">
                <a:solidFill>
                  <a:schemeClr val="tx1"/>
                </a:solidFill>
                <a:latin typeface="+mn-lt"/>
                <a:ea typeface="+mn-ea"/>
                <a:cs typeface="+mn-cs"/>
              </a:rPr>
              <a:t>деспирализованном</a:t>
            </a:r>
            <a:r>
              <a:rPr lang="ru-RU" sz="1200" kern="1200" dirty="0" smtClean="0">
                <a:solidFill>
                  <a:schemeClr val="tx1"/>
                </a:solidFill>
                <a:latin typeface="+mn-lt"/>
                <a:ea typeface="+mn-ea"/>
                <a:cs typeface="+mn-cs"/>
              </a:rPr>
              <a:t> состоянии, в нем находятся структурные активные гены.</a:t>
            </a:r>
          </a:p>
          <a:p>
            <a:r>
              <a:rPr lang="ru-RU" sz="1200" kern="1200" dirty="0" smtClean="0">
                <a:solidFill>
                  <a:schemeClr val="tx1"/>
                </a:solidFill>
                <a:latin typeface="+mn-lt"/>
                <a:ea typeface="+mn-ea"/>
                <a:cs typeface="+mn-cs"/>
              </a:rPr>
              <a:t>Гетерохроматин расположен в районе </a:t>
            </a:r>
            <a:r>
              <a:rPr lang="ru-RU" sz="1200" kern="1200" dirty="0" err="1" smtClean="0">
                <a:solidFill>
                  <a:schemeClr val="tx1"/>
                </a:solidFill>
                <a:latin typeface="+mn-lt"/>
                <a:ea typeface="+mn-ea"/>
                <a:cs typeface="+mn-cs"/>
              </a:rPr>
              <a:t>центромеры</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теломер</a:t>
            </a:r>
            <a:r>
              <a:rPr lang="ru-RU" sz="1200" kern="1200" dirty="0" smtClean="0">
                <a:solidFill>
                  <a:schemeClr val="tx1"/>
                </a:solidFill>
                <a:latin typeface="+mn-lt"/>
                <a:ea typeface="+mn-ea"/>
                <a:cs typeface="+mn-cs"/>
              </a:rPr>
              <a:t> и внутри плеч хромосом – </a:t>
            </a:r>
            <a:r>
              <a:rPr lang="ru-RU" sz="1200" b="1" kern="1200" dirty="0" err="1" smtClean="0">
                <a:solidFill>
                  <a:schemeClr val="tx1"/>
                </a:solidFill>
                <a:latin typeface="+mn-lt"/>
                <a:ea typeface="+mn-ea"/>
                <a:cs typeface="+mn-cs"/>
              </a:rPr>
              <a:t>интеркалярный</a:t>
            </a:r>
            <a:r>
              <a:rPr lang="ru-RU" sz="1200" b="1" kern="1200" dirty="0" smtClean="0">
                <a:solidFill>
                  <a:schemeClr val="tx1"/>
                </a:solidFill>
                <a:latin typeface="+mn-lt"/>
                <a:ea typeface="+mn-ea"/>
                <a:cs typeface="+mn-cs"/>
              </a:rPr>
              <a:t> гетерохроматин</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Гетерохроматиновые участки значительно дольше представлены в клеточном цикле в виде плотных районов. Они </a:t>
            </a:r>
            <a:r>
              <a:rPr lang="ru-RU" sz="1200" kern="1200" dirty="0" err="1" smtClean="0">
                <a:solidFill>
                  <a:schemeClr val="tx1"/>
                </a:solidFill>
                <a:latin typeface="+mn-lt"/>
                <a:ea typeface="+mn-ea"/>
                <a:cs typeface="+mn-cs"/>
              </a:rPr>
              <a:t>деспирализуются</a:t>
            </a:r>
            <a:r>
              <a:rPr lang="ru-RU" sz="1200" kern="1200" dirty="0" smtClean="0">
                <a:solidFill>
                  <a:schemeClr val="tx1"/>
                </a:solidFill>
                <a:latin typeface="+mn-lt"/>
                <a:ea typeface="+mn-ea"/>
                <a:cs typeface="+mn-cs"/>
              </a:rPr>
              <a:t> значительно позже, чем эухроматин или совсем не </a:t>
            </a:r>
            <a:r>
              <a:rPr lang="ru-RU" sz="1200" kern="1200" dirty="0" err="1" smtClean="0">
                <a:solidFill>
                  <a:schemeClr val="tx1"/>
                </a:solidFill>
                <a:latin typeface="+mn-lt"/>
                <a:ea typeface="+mn-ea"/>
                <a:cs typeface="+mn-cs"/>
              </a:rPr>
              <a:t>деспирализуются</a:t>
            </a:r>
            <a:r>
              <a:rPr lang="ru-RU" sz="1200" kern="1200" dirty="0" smtClean="0">
                <a:solidFill>
                  <a:schemeClr val="tx1"/>
                </a:solidFill>
                <a:latin typeface="+mn-lt"/>
                <a:ea typeface="+mn-ea"/>
                <a:cs typeface="+mn-cs"/>
              </a:rPr>
              <a:t>, сохраняясь в </a:t>
            </a:r>
            <a:r>
              <a:rPr lang="ru-RU" sz="1200" kern="1200" dirty="0" err="1" smtClean="0">
                <a:solidFill>
                  <a:schemeClr val="tx1"/>
                </a:solidFill>
                <a:latin typeface="+mn-lt"/>
                <a:ea typeface="+mn-ea"/>
                <a:cs typeface="+mn-cs"/>
              </a:rPr>
              <a:t>интерфазном</a:t>
            </a:r>
            <a:r>
              <a:rPr lang="ru-RU" sz="1200" kern="1200" dirty="0" smtClean="0">
                <a:solidFill>
                  <a:schemeClr val="tx1"/>
                </a:solidFill>
                <a:latin typeface="+mn-lt"/>
                <a:ea typeface="+mn-ea"/>
                <a:cs typeface="+mn-cs"/>
              </a:rPr>
              <a:t> ядре в виде плотно окрашенных </a:t>
            </a:r>
            <a:r>
              <a:rPr lang="ru-RU" sz="1200" kern="1200" dirty="0" err="1" smtClean="0">
                <a:solidFill>
                  <a:schemeClr val="tx1"/>
                </a:solidFill>
                <a:latin typeface="+mn-lt"/>
                <a:ea typeface="+mn-ea"/>
                <a:cs typeface="+mn-cs"/>
              </a:rPr>
              <a:t>глыбок</a:t>
            </a:r>
            <a:r>
              <a:rPr lang="ru-RU" sz="1200" kern="1200" dirty="0" smtClean="0">
                <a:solidFill>
                  <a:schemeClr val="tx1"/>
                </a:solidFill>
                <a:latin typeface="+mn-lt"/>
                <a:ea typeface="+mn-ea"/>
                <a:cs typeface="+mn-cs"/>
              </a:rPr>
              <a:t> – </a:t>
            </a:r>
            <a:r>
              <a:rPr lang="ru-RU" sz="1200" b="1" kern="1200" dirty="0" smtClean="0">
                <a:solidFill>
                  <a:schemeClr val="tx1"/>
                </a:solidFill>
                <a:latin typeface="+mn-lt"/>
                <a:ea typeface="+mn-ea"/>
                <a:cs typeface="+mn-cs"/>
              </a:rPr>
              <a:t>хромоцентров.  </a:t>
            </a:r>
            <a:r>
              <a:rPr lang="ru-RU" sz="1200" kern="1200" dirty="0" smtClean="0">
                <a:solidFill>
                  <a:schemeClr val="tx1"/>
                </a:solidFill>
                <a:latin typeface="+mn-lt"/>
                <a:ea typeface="+mn-ea"/>
                <a:cs typeface="+mn-cs"/>
              </a:rPr>
              <a:t>Гетерохроматиновые участки ДНК содержат долгоживущие разрывы, тогда как в </a:t>
            </a:r>
            <a:r>
              <a:rPr lang="ru-RU" sz="1200" kern="1200" dirty="0" err="1" smtClean="0">
                <a:solidFill>
                  <a:schemeClr val="tx1"/>
                </a:solidFill>
                <a:latin typeface="+mn-lt"/>
                <a:ea typeface="+mn-ea"/>
                <a:cs typeface="+mn-cs"/>
              </a:rPr>
              <a:t>эухроматине</a:t>
            </a:r>
            <a:r>
              <a:rPr lang="ru-RU" sz="1200" kern="1200" dirty="0" smtClean="0">
                <a:solidFill>
                  <a:schemeClr val="tx1"/>
                </a:solidFill>
                <a:latin typeface="+mn-lt"/>
                <a:ea typeface="+mn-ea"/>
                <a:cs typeface="+mn-cs"/>
              </a:rPr>
              <a:t> разрывы возникают редко и быстро </a:t>
            </a:r>
            <a:r>
              <a:rPr lang="ru-RU" sz="1200" kern="1200" dirty="0" err="1" smtClean="0">
                <a:solidFill>
                  <a:schemeClr val="tx1"/>
                </a:solidFill>
                <a:latin typeface="+mn-lt"/>
                <a:ea typeface="+mn-ea"/>
                <a:cs typeface="+mn-cs"/>
              </a:rPr>
              <a:t>репарируются</a:t>
            </a:r>
            <a:r>
              <a:rPr lang="ru-RU" sz="1200" kern="1200" dirty="0" smtClean="0">
                <a:solidFill>
                  <a:schemeClr val="tx1"/>
                </a:solidFill>
                <a:latin typeface="+mn-lt"/>
                <a:ea typeface="+mn-ea"/>
                <a:cs typeface="+mn-cs"/>
              </a:rPr>
              <a:t>. Ядра лимфоцитов периферической крови почти полностью состоят из </a:t>
            </a:r>
            <a:r>
              <a:rPr lang="ru-RU" sz="1200" kern="1200" dirty="0" err="1" smtClean="0">
                <a:solidFill>
                  <a:schemeClr val="tx1"/>
                </a:solidFill>
                <a:latin typeface="+mn-lt"/>
                <a:ea typeface="+mn-ea"/>
                <a:cs typeface="+mn-cs"/>
              </a:rPr>
              <a:t>гетерохроматина</a:t>
            </a:r>
            <a:r>
              <a:rPr lang="ru-RU" sz="1200" kern="1200" dirty="0" smtClean="0">
                <a:solidFill>
                  <a:schemeClr val="tx1"/>
                </a:solidFill>
                <a:latin typeface="+mn-lt"/>
                <a:ea typeface="+mn-ea"/>
                <a:cs typeface="+mn-cs"/>
              </a:rPr>
              <a:t> и неактивны в транскрипции. В них обнаружено около 3000 разрывов на диплоидный геном мыши. Установлено, что после активации лимфоцитов разрывы </a:t>
            </a:r>
            <a:r>
              <a:rPr lang="ru-RU" sz="1200" kern="1200" dirty="0" err="1" smtClean="0">
                <a:solidFill>
                  <a:schemeClr val="tx1"/>
                </a:solidFill>
                <a:latin typeface="+mn-lt"/>
                <a:ea typeface="+mn-ea"/>
                <a:cs typeface="+mn-cs"/>
              </a:rPr>
              <a:t>репарируются</a:t>
            </a:r>
            <a:r>
              <a:rPr lang="ru-RU" sz="1200" kern="1200" dirty="0" smtClean="0">
                <a:solidFill>
                  <a:schemeClr val="tx1"/>
                </a:solidFill>
                <a:latin typeface="+mn-lt"/>
                <a:ea typeface="+mn-ea"/>
                <a:cs typeface="+mn-cs"/>
              </a:rPr>
              <a:t>. Очень плотно упакованная ДНК сперматозоидов содержит 10</a:t>
            </a:r>
            <a:r>
              <a:rPr lang="ru-RU" sz="1200" kern="1200" baseline="30000" dirty="0" smtClean="0">
                <a:solidFill>
                  <a:schemeClr val="tx1"/>
                </a:solidFill>
                <a:latin typeface="+mn-lt"/>
                <a:ea typeface="+mn-ea"/>
                <a:cs typeface="+mn-cs"/>
              </a:rPr>
              <a:t>7</a:t>
            </a:r>
            <a:r>
              <a:rPr lang="ru-RU" sz="1200" kern="1200" dirty="0" smtClean="0">
                <a:solidFill>
                  <a:schemeClr val="tx1"/>
                </a:solidFill>
                <a:latin typeface="+mn-lt"/>
                <a:ea typeface="+mn-ea"/>
                <a:cs typeface="+mn-cs"/>
              </a:rPr>
              <a:t> разрывов на геном. Наличие разрывов ДНК позволяет плотную упаковку, но несовместимо с транскрипцией. </a:t>
            </a:r>
            <a:endParaRPr lang="ru-RU" dirty="0"/>
          </a:p>
        </p:txBody>
      </p:sp>
      <p:sp>
        <p:nvSpPr>
          <p:cNvPr id="4" name="Номер слайда 3"/>
          <p:cNvSpPr>
            <a:spLocks noGrp="1"/>
          </p:cNvSpPr>
          <p:nvPr>
            <p:ph type="sldNum" sz="quarter" idx="10"/>
          </p:nvPr>
        </p:nvSpPr>
        <p:spPr/>
        <p:txBody>
          <a:bodyPr/>
          <a:lstStyle/>
          <a:p>
            <a:fld id="{81024D6C-A30C-40D0-9447-B133B3F9CA13}" type="slidenum">
              <a:rPr lang="ru-RU" smtClean="0"/>
              <a:pPr/>
              <a:t>14</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Стабильно выявляемые гетерохроматиновые районы называют </a:t>
            </a:r>
            <a:r>
              <a:rPr lang="ru-RU" sz="1200" b="1" kern="1200" dirty="0" smtClean="0">
                <a:solidFill>
                  <a:schemeClr val="tx1"/>
                </a:solidFill>
                <a:latin typeface="+mn-lt"/>
                <a:ea typeface="+mn-ea"/>
                <a:cs typeface="+mn-cs"/>
              </a:rPr>
              <a:t>конститутивным </a:t>
            </a:r>
            <a:r>
              <a:rPr lang="ru-RU" sz="1200" kern="1200" dirty="0" err="1" smtClean="0">
                <a:solidFill>
                  <a:schemeClr val="tx1"/>
                </a:solidFill>
                <a:latin typeface="+mn-lt"/>
                <a:ea typeface="+mn-ea"/>
                <a:cs typeface="+mn-cs"/>
              </a:rPr>
              <a:t>гетерохроматином</a:t>
            </a:r>
            <a:r>
              <a:rPr lang="ru-RU" sz="1200" kern="1200" dirty="0" smtClean="0">
                <a:solidFill>
                  <a:schemeClr val="tx1"/>
                </a:solidFill>
                <a:latin typeface="+mn-lt"/>
                <a:ea typeface="+mn-ea"/>
                <a:cs typeface="+mn-cs"/>
              </a:rPr>
              <a:t>. Эти районы, как правило, генетически не активны. Пример – </a:t>
            </a:r>
            <a:r>
              <a:rPr lang="ru-RU" sz="1200" kern="1200" dirty="0" err="1" smtClean="0">
                <a:solidFill>
                  <a:schemeClr val="tx1"/>
                </a:solidFill>
                <a:latin typeface="+mn-lt"/>
                <a:ea typeface="+mn-ea"/>
                <a:cs typeface="+mn-cs"/>
              </a:rPr>
              <a:t>сателлитная</a:t>
            </a:r>
            <a:r>
              <a:rPr lang="ru-RU" sz="1200" kern="1200" dirty="0" smtClean="0">
                <a:solidFill>
                  <a:schemeClr val="tx1"/>
                </a:solidFill>
                <a:latin typeface="+mn-lt"/>
                <a:ea typeface="+mn-ea"/>
                <a:cs typeface="+mn-cs"/>
              </a:rPr>
              <a:t> ДНК </a:t>
            </a:r>
            <a:r>
              <a:rPr lang="ru-RU" sz="1200" kern="1200" dirty="0" err="1" smtClean="0">
                <a:solidFill>
                  <a:schemeClr val="tx1"/>
                </a:solidFill>
                <a:latin typeface="+mn-lt"/>
                <a:ea typeface="+mn-ea"/>
                <a:cs typeface="+mn-cs"/>
              </a:rPr>
              <a:t>прицентромерного</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гетерохроматина</a:t>
            </a:r>
            <a:r>
              <a:rPr lang="ru-RU" sz="1200" kern="1200" dirty="0" smtClean="0">
                <a:solidFill>
                  <a:schemeClr val="tx1"/>
                </a:solidFill>
                <a:latin typeface="+mn-lt"/>
                <a:ea typeface="+mn-ea"/>
                <a:cs typeface="+mn-cs"/>
              </a:rPr>
              <a:t>. Конститутивный гетерохроматин располагается в одних и тех же положениях на обеих хромосомах из пары гомологов. Гены в </a:t>
            </a:r>
            <a:r>
              <a:rPr lang="ru-RU" sz="1200" kern="1200" dirty="0" err="1" smtClean="0">
                <a:solidFill>
                  <a:schemeClr val="tx1"/>
                </a:solidFill>
                <a:latin typeface="+mn-lt"/>
                <a:ea typeface="+mn-ea"/>
                <a:cs typeface="+mn-cs"/>
              </a:rPr>
              <a:t>гетерохроматине</a:t>
            </a:r>
            <a:r>
              <a:rPr lang="ru-RU" sz="1200" kern="1200" dirty="0" smtClean="0">
                <a:solidFill>
                  <a:schemeClr val="tx1"/>
                </a:solidFill>
                <a:latin typeface="+mn-lt"/>
                <a:ea typeface="+mn-ea"/>
                <a:cs typeface="+mn-cs"/>
              </a:rPr>
              <a:t> все таки есть, но их гораздо меньше, чем в </a:t>
            </a:r>
            <a:r>
              <a:rPr lang="ru-RU" sz="1200" kern="1200" dirty="0" err="1" smtClean="0">
                <a:solidFill>
                  <a:schemeClr val="tx1"/>
                </a:solidFill>
                <a:latin typeface="+mn-lt"/>
                <a:ea typeface="+mn-ea"/>
                <a:cs typeface="+mn-cs"/>
              </a:rPr>
              <a:t>эухроматине</a:t>
            </a:r>
            <a:r>
              <a:rPr lang="ru-RU" sz="1200" kern="1200" dirty="0" smtClean="0">
                <a:solidFill>
                  <a:schemeClr val="tx1"/>
                </a:solidFill>
                <a:latin typeface="+mn-lt"/>
                <a:ea typeface="+mn-ea"/>
                <a:cs typeface="+mn-cs"/>
              </a:rPr>
              <a:t>. Пример – гены </a:t>
            </a:r>
            <a:r>
              <a:rPr lang="ru-RU" sz="1200" kern="1200" dirty="0" err="1" smtClean="0">
                <a:solidFill>
                  <a:schemeClr val="tx1"/>
                </a:solidFill>
                <a:latin typeface="+mn-lt"/>
                <a:ea typeface="+mn-ea"/>
                <a:cs typeface="+mn-cs"/>
              </a:rPr>
              <a:t>рРНК</a:t>
            </a:r>
            <a:r>
              <a:rPr lang="ru-RU" sz="1200"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Факультативный</a:t>
            </a:r>
            <a:r>
              <a:rPr lang="ru-RU" sz="1200" kern="1200" dirty="0" smtClean="0">
                <a:solidFill>
                  <a:schemeClr val="tx1"/>
                </a:solidFill>
                <a:latin typeface="+mn-lt"/>
                <a:ea typeface="+mn-ea"/>
                <a:cs typeface="+mn-cs"/>
              </a:rPr>
              <a:t> гетерохроматин формируется при конденсации хроматина на определенных стадиях жизненного цикла и обычно присутствует лишь в одной хромосоме из пары гомологов. </a:t>
            </a:r>
          </a:p>
          <a:p>
            <a:r>
              <a:rPr lang="ru-RU" sz="1200" kern="1200" dirty="0" smtClean="0">
                <a:solidFill>
                  <a:schemeClr val="tx1"/>
                </a:solidFill>
                <a:latin typeface="+mn-lt"/>
                <a:ea typeface="+mn-ea"/>
                <a:cs typeface="+mn-cs"/>
              </a:rPr>
              <a:t>Яркий пример – мучнистый червец. У самок этого вида нет факультативного </a:t>
            </a:r>
            <a:r>
              <a:rPr lang="ru-RU" sz="1200" kern="1200" dirty="0" err="1" smtClean="0">
                <a:solidFill>
                  <a:schemeClr val="tx1"/>
                </a:solidFill>
                <a:latin typeface="+mn-lt"/>
                <a:ea typeface="+mn-ea"/>
                <a:cs typeface="+mn-cs"/>
              </a:rPr>
              <a:t>гетерохроматина</a:t>
            </a:r>
            <a:r>
              <a:rPr lang="ru-RU" sz="1200" kern="1200" dirty="0" smtClean="0">
                <a:solidFill>
                  <a:schemeClr val="tx1"/>
                </a:solidFill>
                <a:latin typeface="+mn-lt"/>
                <a:ea typeface="+mn-ea"/>
                <a:cs typeface="+mn-cs"/>
              </a:rPr>
              <a:t>. У самцов весь отцовский гаплоидный набор хромосом целиком становится гетерохроматиновым. В итоге самец имеет </a:t>
            </a:r>
            <a:r>
              <a:rPr lang="ru-RU" sz="1200" kern="1200" dirty="0" err="1" smtClean="0">
                <a:solidFill>
                  <a:schemeClr val="tx1"/>
                </a:solidFill>
                <a:latin typeface="+mn-lt"/>
                <a:ea typeface="+mn-ea"/>
                <a:cs typeface="+mn-cs"/>
              </a:rPr>
              <a:t>эухроматиновые</a:t>
            </a:r>
            <a:r>
              <a:rPr lang="ru-RU" sz="1200" kern="1200" dirty="0" smtClean="0">
                <a:solidFill>
                  <a:schemeClr val="tx1"/>
                </a:solidFill>
                <a:latin typeface="+mn-lt"/>
                <a:ea typeface="+mn-ea"/>
                <a:cs typeface="+mn-cs"/>
              </a:rPr>
              <a:t> хромосомы, полученные от матери, и гетерохроматиновые, полученные от отца. В ходе мейоза у самцов гетерохроматиновые хромосомы </a:t>
            </a:r>
            <a:r>
              <a:rPr lang="ru-RU" sz="1200" kern="1200" dirty="0" err="1" smtClean="0">
                <a:solidFill>
                  <a:schemeClr val="tx1"/>
                </a:solidFill>
                <a:latin typeface="+mn-lt"/>
                <a:ea typeface="+mn-ea"/>
                <a:cs typeface="+mn-cs"/>
              </a:rPr>
              <a:t>деспирализуются</a:t>
            </a:r>
            <a:r>
              <a:rPr lang="ru-RU" sz="1200" kern="1200" dirty="0" smtClean="0">
                <a:solidFill>
                  <a:schemeClr val="tx1"/>
                </a:solidFill>
                <a:latin typeface="+mn-lt"/>
                <a:ea typeface="+mn-ea"/>
                <a:cs typeface="+mn-cs"/>
              </a:rPr>
              <a:t>, в спермии попадает уже </a:t>
            </a:r>
            <a:r>
              <a:rPr lang="ru-RU" sz="1200" kern="1200" dirty="0" err="1" smtClean="0">
                <a:solidFill>
                  <a:schemeClr val="tx1"/>
                </a:solidFill>
                <a:latin typeface="+mn-lt"/>
                <a:ea typeface="+mn-ea"/>
                <a:cs typeface="+mn-cs"/>
              </a:rPr>
              <a:t>эухроматиновый</a:t>
            </a:r>
            <a:r>
              <a:rPr lang="ru-RU" sz="1200" kern="1200" dirty="0" smtClean="0">
                <a:solidFill>
                  <a:schemeClr val="tx1"/>
                </a:solidFill>
                <a:latin typeface="+mn-lt"/>
                <a:ea typeface="+mn-ea"/>
                <a:cs typeface="+mn-cs"/>
              </a:rPr>
              <a:t> материал. Если потомок окажется самцом, то эти хромосомы конденсируются. Таким образом, у самцов </a:t>
            </a:r>
            <a:r>
              <a:rPr lang="ru-RU" sz="1200" kern="1200" dirty="0" err="1" smtClean="0">
                <a:solidFill>
                  <a:schemeClr val="tx1"/>
                </a:solidFill>
                <a:latin typeface="+mn-lt"/>
                <a:ea typeface="+mn-ea"/>
                <a:cs typeface="+mn-cs"/>
              </a:rPr>
              <a:t>экспрессируются</a:t>
            </a:r>
            <a:r>
              <a:rPr lang="ru-RU" sz="1200" kern="1200" dirty="0" smtClean="0">
                <a:solidFill>
                  <a:schemeClr val="tx1"/>
                </a:solidFill>
                <a:latin typeface="+mn-lt"/>
                <a:ea typeface="+mn-ea"/>
                <a:cs typeface="+mn-cs"/>
              </a:rPr>
              <a:t> только материнские гены. </a:t>
            </a:r>
          </a:p>
          <a:p>
            <a:endParaRPr lang="ru-RU" dirty="0"/>
          </a:p>
        </p:txBody>
      </p:sp>
      <p:sp>
        <p:nvSpPr>
          <p:cNvPr id="4" name="Номер слайда 3"/>
          <p:cNvSpPr>
            <a:spLocks noGrp="1"/>
          </p:cNvSpPr>
          <p:nvPr>
            <p:ph type="sldNum" sz="quarter" idx="10"/>
          </p:nvPr>
        </p:nvSpPr>
        <p:spPr/>
        <p:txBody>
          <a:bodyPr/>
          <a:lstStyle/>
          <a:p>
            <a:fld id="{81024D6C-A30C-40D0-9447-B133B3F9CA13}" type="slidenum">
              <a:rPr lang="ru-RU" smtClean="0"/>
              <a:pPr/>
              <a:t>15</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0000" lnSpcReduction="20000"/>
          </a:bodyPr>
          <a:lstStyle/>
          <a:p>
            <a:r>
              <a:rPr lang="ru-RU" sz="1200" kern="1200" dirty="0" smtClean="0">
                <a:solidFill>
                  <a:schemeClr val="tx1"/>
                </a:solidFill>
                <a:latin typeface="+mn-lt"/>
                <a:ea typeface="+mn-ea"/>
                <a:cs typeface="+mn-cs"/>
              </a:rPr>
              <a:t>В 1949 г </a:t>
            </a:r>
            <a:r>
              <a:rPr lang="ru-RU" sz="1200" kern="1200" dirty="0" err="1" smtClean="0">
                <a:solidFill>
                  <a:schemeClr val="tx1"/>
                </a:solidFill>
                <a:latin typeface="+mn-lt"/>
                <a:ea typeface="+mn-ea"/>
                <a:cs typeface="+mn-cs"/>
              </a:rPr>
              <a:t>Барр</a:t>
            </a:r>
            <a:r>
              <a:rPr lang="ru-RU" sz="1200" kern="1200" dirty="0" smtClean="0">
                <a:solidFill>
                  <a:schemeClr val="tx1"/>
                </a:solidFill>
                <a:latin typeface="+mn-lt"/>
                <a:ea typeface="+mn-ea"/>
                <a:cs typeface="+mn-cs"/>
              </a:rPr>
              <a:t> и </a:t>
            </a:r>
            <a:r>
              <a:rPr lang="ru-RU" sz="1200" kern="1200" dirty="0" err="1" smtClean="0">
                <a:solidFill>
                  <a:schemeClr val="tx1"/>
                </a:solidFill>
                <a:latin typeface="+mn-lt"/>
                <a:ea typeface="+mn-ea"/>
                <a:cs typeface="+mn-cs"/>
              </a:rPr>
              <a:t>Бертрам</a:t>
            </a:r>
            <a:r>
              <a:rPr lang="ru-RU" sz="1200" kern="1200" dirty="0" smtClean="0">
                <a:solidFill>
                  <a:schemeClr val="tx1"/>
                </a:solidFill>
                <a:latin typeface="+mn-lt"/>
                <a:ea typeface="+mn-ea"/>
                <a:cs typeface="+mn-cs"/>
              </a:rPr>
              <a:t> обнаружили в ядрах нейронов кошки интенсивно окрашенные тельца, названные </a:t>
            </a:r>
            <a:r>
              <a:rPr lang="ru-RU" sz="1200" b="1" kern="1200" dirty="0" smtClean="0">
                <a:solidFill>
                  <a:schemeClr val="tx1"/>
                </a:solidFill>
                <a:latin typeface="+mn-lt"/>
                <a:ea typeface="+mn-ea"/>
                <a:cs typeface="+mn-cs"/>
              </a:rPr>
              <a:t>тельцами </a:t>
            </a:r>
            <a:r>
              <a:rPr lang="ru-RU" sz="1200" b="1" kern="1200" dirty="0" err="1" smtClean="0">
                <a:solidFill>
                  <a:schemeClr val="tx1"/>
                </a:solidFill>
                <a:latin typeface="+mn-lt"/>
                <a:ea typeface="+mn-ea"/>
                <a:cs typeface="+mn-cs"/>
              </a:rPr>
              <a:t>Барра</a:t>
            </a:r>
            <a:r>
              <a:rPr lang="ru-RU" sz="1200" kern="1200" dirty="0" smtClean="0">
                <a:solidFill>
                  <a:schemeClr val="tx1"/>
                </a:solidFill>
                <a:latin typeface="+mn-lt"/>
                <a:ea typeface="+mn-ea"/>
                <a:cs typeface="+mn-cs"/>
              </a:rPr>
              <a:t>. Они представляют собой неактивную Х-хромосому. Таким образом, у самок млекопитающих </a:t>
            </a:r>
            <a:r>
              <a:rPr lang="ru-RU" sz="1200" kern="1200" dirty="0" err="1" smtClean="0">
                <a:solidFill>
                  <a:schemeClr val="tx1"/>
                </a:solidFill>
                <a:latin typeface="+mn-lt"/>
                <a:ea typeface="+mn-ea"/>
                <a:cs typeface="+mn-cs"/>
              </a:rPr>
              <a:t>транскрипционно</a:t>
            </a:r>
            <a:r>
              <a:rPr lang="ru-RU" sz="1200" kern="1200" dirty="0" smtClean="0">
                <a:solidFill>
                  <a:schemeClr val="tx1"/>
                </a:solidFill>
                <a:latin typeface="+mn-lt"/>
                <a:ea typeface="+mn-ea"/>
                <a:cs typeface="+mn-cs"/>
              </a:rPr>
              <a:t> активна только одна Х-хромосома – это феномен </a:t>
            </a:r>
            <a:r>
              <a:rPr lang="ru-RU" sz="1200" b="1" kern="1200" dirty="0" smtClean="0">
                <a:solidFill>
                  <a:schemeClr val="tx1"/>
                </a:solidFill>
                <a:latin typeface="+mn-lt"/>
                <a:ea typeface="+mn-ea"/>
                <a:cs typeface="+mn-cs"/>
              </a:rPr>
              <a:t>компенсации дозы гена</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В ходе  раннего развития самок млекопитающих обе Х-хромосомы активны. На </a:t>
            </a:r>
            <a:r>
              <a:rPr lang="ru-RU" sz="1200" kern="1200" dirty="0" err="1" smtClean="0">
                <a:solidFill>
                  <a:schemeClr val="tx1"/>
                </a:solidFill>
                <a:latin typeface="+mn-lt"/>
                <a:ea typeface="+mn-ea"/>
                <a:cs typeface="+mn-cs"/>
              </a:rPr>
              <a:t>предимплантационных</a:t>
            </a:r>
            <a:r>
              <a:rPr lang="ru-RU" sz="1200" kern="1200" dirty="0" smtClean="0">
                <a:solidFill>
                  <a:schemeClr val="tx1"/>
                </a:solidFill>
                <a:latin typeface="+mn-lt"/>
                <a:ea typeface="+mn-ea"/>
                <a:cs typeface="+mn-cs"/>
              </a:rPr>
              <a:t> стадиях развития эмбриона происходит инактивация Х-хромосомы, унаследованной от отца. Во время имплантации зародыша происходит реактивация и последующая инактивация случайно либо отцовской, либо материнской Х-хромосомы. Иногда наблюдается предпочтительная инактивация отцовской Х-хромосомы (у сумчатых). </a:t>
            </a:r>
          </a:p>
          <a:p>
            <a:r>
              <a:rPr lang="ru-RU" sz="1200" kern="1200" dirty="0" smtClean="0">
                <a:solidFill>
                  <a:schemeClr val="tx1"/>
                </a:solidFill>
                <a:latin typeface="+mn-lt"/>
                <a:ea typeface="+mn-ea"/>
                <a:cs typeface="+mn-cs"/>
              </a:rPr>
              <a:t>Процесс </a:t>
            </a:r>
            <a:r>
              <a:rPr lang="ru-RU" sz="1200" kern="1200" dirty="0" err="1" smtClean="0">
                <a:solidFill>
                  <a:schemeClr val="tx1"/>
                </a:solidFill>
                <a:latin typeface="+mn-lt"/>
                <a:ea typeface="+mn-ea"/>
                <a:cs typeface="+mn-cs"/>
              </a:rPr>
              <a:t>инактивации</a:t>
            </a:r>
            <a:r>
              <a:rPr lang="ru-RU" sz="1200" kern="1200" dirty="0" smtClean="0">
                <a:solidFill>
                  <a:schemeClr val="tx1"/>
                </a:solidFill>
                <a:latin typeface="+mn-lt"/>
                <a:ea typeface="+mn-ea"/>
                <a:cs typeface="+mn-cs"/>
              </a:rPr>
              <a:t> контролируется сложным локусом Х-хромосомы – центром </a:t>
            </a:r>
            <a:r>
              <a:rPr lang="ru-RU" sz="1200" kern="1200" dirty="0" err="1" smtClean="0">
                <a:solidFill>
                  <a:schemeClr val="tx1"/>
                </a:solidFill>
                <a:latin typeface="+mn-lt"/>
                <a:ea typeface="+mn-ea"/>
                <a:cs typeface="+mn-cs"/>
              </a:rPr>
              <a:t>инактивации</a:t>
            </a:r>
            <a:r>
              <a:rPr lang="ru-RU"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Xi</a:t>
            </a:r>
            <a:r>
              <a:rPr lang="ru-RU" sz="1200" kern="1200" dirty="0" smtClean="0">
                <a:solidFill>
                  <a:schemeClr val="tx1"/>
                </a:solidFill>
                <a:latin typeface="+mn-lt"/>
                <a:ea typeface="+mn-ea"/>
                <a:cs typeface="+mn-cs"/>
              </a:rPr>
              <a:t>с. Данный локус содержит ген </a:t>
            </a:r>
            <a:r>
              <a:rPr lang="en-US" sz="1200" kern="1200" dirty="0" err="1" smtClean="0">
                <a:solidFill>
                  <a:schemeClr val="tx1"/>
                </a:solidFill>
                <a:latin typeface="+mn-lt"/>
                <a:ea typeface="+mn-ea"/>
                <a:cs typeface="+mn-cs"/>
              </a:rPr>
              <a:t>Xist</a:t>
            </a:r>
            <a:r>
              <a:rPr lang="ru-RU" sz="1200" kern="1200" dirty="0" smtClean="0">
                <a:solidFill>
                  <a:schemeClr val="tx1"/>
                </a:solidFill>
                <a:latin typeface="+mn-lt"/>
                <a:ea typeface="+mn-ea"/>
                <a:cs typeface="+mn-cs"/>
              </a:rPr>
              <a:t> (Х </a:t>
            </a:r>
            <a:r>
              <a:rPr lang="en-US" sz="1200" kern="1200" dirty="0" smtClean="0">
                <a:solidFill>
                  <a:schemeClr val="tx1"/>
                </a:solidFill>
                <a:latin typeface="+mn-lt"/>
                <a:ea typeface="+mn-ea"/>
                <a:cs typeface="+mn-cs"/>
              </a:rPr>
              <a:t>inactive specific transcript</a:t>
            </a:r>
            <a:r>
              <a:rPr lang="ru-RU" sz="1200" kern="1200" dirty="0" smtClean="0">
                <a:solidFill>
                  <a:schemeClr val="tx1"/>
                </a:solidFill>
                <a:latin typeface="+mn-lt"/>
                <a:ea typeface="+mn-ea"/>
                <a:cs typeface="+mn-cs"/>
              </a:rPr>
              <a:t>). Продуктом этого гена является </a:t>
            </a:r>
            <a:r>
              <a:rPr lang="ru-RU" sz="1200" kern="1200" dirty="0" err="1" smtClean="0">
                <a:solidFill>
                  <a:schemeClr val="tx1"/>
                </a:solidFill>
                <a:latin typeface="+mn-lt"/>
                <a:ea typeface="+mn-ea"/>
                <a:cs typeface="+mn-cs"/>
              </a:rPr>
              <a:t>некодирующая</a:t>
            </a:r>
            <a:r>
              <a:rPr lang="ru-RU" sz="1200" kern="1200" dirty="0" smtClean="0">
                <a:solidFill>
                  <a:schemeClr val="tx1"/>
                </a:solidFill>
                <a:latin typeface="+mn-lt"/>
                <a:ea typeface="+mn-ea"/>
                <a:cs typeface="+mn-cs"/>
              </a:rPr>
              <a:t> ядерная РНК размером 16 </a:t>
            </a:r>
            <a:r>
              <a:rPr lang="ru-RU" sz="1200" kern="1200" dirty="0" err="1" smtClean="0">
                <a:solidFill>
                  <a:schemeClr val="tx1"/>
                </a:solidFill>
                <a:latin typeface="+mn-lt"/>
                <a:ea typeface="+mn-ea"/>
                <a:cs typeface="+mn-cs"/>
              </a:rPr>
              <a:t>тн</a:t>
            </a:r>
            <a:r>
              <a:rPr lang="ru-RU" sz="1200" kern="1200" dirty="0" smtClean="0">
                <a:solidFill>
                  <a:schemeClr val="tx1"/>
                </a:solidFill>
                <a:latin typeface="+mn-lt"/>
                <a:ea typeface="+mn-ea"/>
                <a:cs typeface="+mn-cs"/>
              </a:rPr>
              <a:t>. Ген </a:t>
            </a:r>
            <a:r>
              <a:rPr lang="en-US" sz="1200" kern="1200" dirty="0" err="1" smtClean="0">
                <a:solidFill>
                  <a:schemeClr val="tx1"/>
                </a:solidFill>
                <a:latin typeface="+mn-lt"/>
                <a:ea typeface="+mn-ea"/>
                <a:cs typeface="+mn-cs"/>
              </a:rPr>
              <a:t>Xist</a:t>
            </a:r>
            <a:r>
              <a:rPr lang="ru-RU" sz="1200" kern="1200" dirty="0" smtClean="0">
                <a:solidFill>
                  <a:schemeClr val="tx1"/>
                </a:solidFill>
                <a:latin typeface="+mn-lt"/>
                <a:ea typeface="+mn-ea"/>
                <a:cs typeface="+mn-cs"/>
              </a:rPr>
              <a:t> имеет 3 промотора – Р0, Р1 и Р2. Если транскрипция идет с </a:t>
            </a:r>
            <a:r>
              <a:rPr lang="ru-RU" sz="1200" kern="1200" dirty="0" err="1" smtClean="0">
                <a:solidFill>
                  <a:schemeClr val="tx1"/>
                </a:solidFill>
                <a:latin typeface="+mn-lt"/>
                <a:ea typeface="+mn-ea"/>
                <a:cs typeface="+mn-cs"/>
              </a:rPr>
              <a:t>прототоров</a:t>
            </a:r>
            <a:r>
              <a:rPr lang="ru-RU" sz="1200" kern="1200" dirty="0" smtClean="0">
                <a:solidFill>
                  <a:schemeClr val="tx1"/>
                </a:solidFill>
                <a:latin typeface="+mn-lt"/>
                <a:ea typeface="+mn-ea"/>
                <a:cs typeface="+mn-cs"/>
              </a:rPr>
              <a:t> Р1 или Р2 – образуется стабильный продукт размером 15 т.п.н., если с промотора Р0 – возникает нестабильный продукт. Переключение транскрипции с </a:t>
            </a:r>
            <a:r>
              <a:rPr lang="ru-RU" sz="1200" kern="1200" dirty="0" err="1" smtClean="0">
                <a:solidFill>
                  <a:schemeClr val="tx1"/>
                </a:solidFill>
                <a:latin typeface="+mn-lt"/>
                <a:ea typeface="+mn-ea"/>
                <a:cs typeface="+mn-cs"/>
              </a:rPr>
              <a:t>Ро</a:t>
            </a:r>
            <a:r>
              <a:rPr lang="ru-RU" sz="1200" kern="1200" dirty="0" smtClean="0">
                <a:solidFill>
                  <a:schemeClr val="tx1"/>
                </a:solidFill>
                <a:latin typeface="+mn-lt"/>
                <a:ea typeface="+mn-ea"/>
                <a:cs typeface="+mn-cs"/>
              </a:rPr>
              <a:t> на Р1/Р2 </a:t>
            </a:r>
            <a:r>
              <a:rPr lang="ru-RU" sz="1200" kern="1200" dirty="0" err="1" smtClean="0">
                <a:solidFill>
                  <a:schemeClr val="tx1"/>
                </a:solidFill>
                <a:latin typeface="+mn-lt"/>
                <a:ea typeface="+mn-ea"/>
                <a:cs typeface="+mn-cs"/>
              </a:rPr>
              <a:t>коррелирует</a:t>
            </a:r>
            <a:r>
              <a:rPr lang="ru-RU" sz="1200" kern="1200" dirty="0" smtClean="0">
                <a:solidFill>
                  <a:schemeClr val="tx1"/>
                </a:solidFill>
                <a:latin typeface="+mn-lt"/>
                <a:ea typeface="+mn-ea"/>
                <a:cs typeface="+mn-cs"/>
              </a:rPr>
              <a:t> с началом </a:t>
            </a:r>
            <a:r>
              <a:rPr lang="ru-RU" sz="1200" kern="1200" dirty="0" err="1" smtClean="0">
                <a:solidFill>
                  <a:schemeClr val="tx1"/>
                </a:solidFill>
                <a:latin typeface="+mn-lt"/>
                <a:ea typeface="+mn-ea"/>
                <a:cs typeface="+mn-cs"/>
              </a:rPr>
              <a:t>инактивации</a:t>
            </a:r>
            <a:r>
              <a:rPr lang="ru-RU" sz="1200" kern="1200" dirty="0" smtClean="0">
                <a:solidFill>
                  <a:schemeClr val="tx1"/>
                </a:solidFill>
                <a:latin typeface="+mn-lt"/>
                <a:ea typeface="+mn-ea"/>
                <a:cs typeface="+mn-cs"/>
              </a:rPr>
              <a:t> Х-хромосомы. В функционально активной Х-хромосоме ген </a:t>
            </a:r>
            <a:r>
              <a:rPr lang="en-US" sz="1200" kern="1200" dirty="0" err="1" smtClean="0">
                <a:solidFill>
                  <a:schemeClr val="tx1"/>
                </a:solidFill>
                <a:latin typeface="+mn-lt"/>
                <a:ea typeface="+mn-ea"/>
                <a:cs typeface="+mn-cs"/>
              </a:rPr>
              <a:t>Xist</a:t>
            </a:r>
            <a:r>
              <a:rPr lang="ru-RU" sz="1200" kern="1200" dirty="0" smtClean="0">
                <a:solidFill>
                  <a:schemeClr val="tx1"/>
                </a:solidFill>
                <a:latin typeface="+mn-lt"/>
                <a:ea typeface="+mn-ea"/>
                <a:cs typeface="+mn-cs"/>
              </a:rPr>
              <a:t> инактивирован за счет </a:t>
            </a:r>
            <a:r>
              <a:rPr lang="ru-RU" sz="1200" kern="1200" dirty="0" err="1" smtClean="0">
                <a:solidFill>
                  <a:schemeClr val="tx1"/>
                </a:solidFill>
                <a:latin typeface="+mn-lt"/>
                <a:ea typeface="+mn-ea"/>
                <a:cs typeface="+mn-cs"/>
              </a:rPr>
              <a:t>метилирования</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ЦГ-динуклеотидов</a:t>
            </a:r>
            <a:r>
              <a:rPr lang="ru-RU" sz="1200" kern="1200" dirty="0" smtClean="0">
                <a:solidFill>
                  <a:schemeClr val="tx1"/>
                </a:solidFill>
                <a:latin typeface="+mn-lt"/>
                <a:ea typeface="+mn-ea"/>
                <a:cs typeface="+mn-cs"/>
              </a:rPr>
              <a:t> в промоторе гена. </a:t>
            </a:r>
          </a:p>
          <a:p>
            <a:r>
              <a:rPr lang="ru-RU" sz="1200" kern="1200" dirty="0" smtClean="0">
                <a:solidFill>
                  <a:schemeClr val="tx1"/>
                </a:solidFill>
                <a:latin typeface="+mn-lt"/>
                <a:ea typeface="+mn-ea"/>
                <a:cs typeface="+mn-cs"/>
              </a:rPr>
              <a:t>РНК гена </a:t>
            </a:r>
            <a:r>
              <a:rPr lang="ru-RU" sz="1200" kern="1200" dirty="0" err="1" smtClean="0">
                <a:solidFill>
                  <a:schemeClr val="tx1"/>
                </a:solidFill>
                <a:latin typeface="+mn-lt"/>
                <a:ea typeface="+mn-ea"/>
                <a:cs typeface="+mn-cs"/>
              </a:rPr>
              <a:t>Xist</a:t>
            </a:r>
            <a:r>
              <a:rPr lang="ru-RU" sz="1200" kern="1200" dirty="0" smtClean="0">
                <a:solidFill>
                  <a:schemeClr val="tx1"/>
                </a:solidFill>
                <a:latin typeface="+mn-lt"/>
                <a:ea typeface="+mn-ea"/>
                <a:cs typeface="+mn-cs"/>
              </a:rPr>
              <a:t> не способна переходить с одной Х-хромосомы на другую. РНК </a:t>
            </a:r>
            <a:r>
              <a:rPr lang="ru-RU" sz="1200" kern="1200" dirty="0" err="1" smtClean="0">
                <a:solidFill>
                  <a:schemeClr val="tx1"/>
                </a:solidFill>
                <a:latin typeface="+mn-lt"/>
                <a:ea typeface="+mn-ea"/>
                <a:cs typeface="+mn-cs"/>
              </a:rPr>
              <a:t>Xist</a:t>
            </a:r>
            <a:r>
              <a:rPr lang="ru-RU" sz="1200" kern="1200" dirty="0" smtClean="0">
                <a:solidFill>
                  <a:schemeClr val="tx1"/>
                </a:solidFill>
                <a:latin typeface="+mn-lt"/>
                <a:ea typeface="+mn-ea"/>
                <a:cs typeface="+mn-cs"/>
              </a:rPr>
              <a:t> присоединяет различные белки, образуя комплексы, которые распределяются вдоль всей Х-хромосомы, запуская ее </a:t>
            </a:r>
            <a:r>
              <a:rPr lang="ru-RU" sz="1200" kern="1200" dirty="0" err="1" smtClean="0">
                <a:solidFill>
                  <a:schemeClr val="tx1"/>
                </a:solidFill>
                <a:latin typeface="+mn-lt"/>
                <a:ea typeface="+mn-ea"/>
                <a:cs typeface="+mn-cs"/>
              </a:rPr>
              <a:t>инактивацию</a:t>
            </a:r>
            <a:r>
              <a:rPr lang="ru-RU" sz="1200" kern="1200" dirty="0" smtClean="0">
                <a:solidFill>
                  <a:schemeClr val="tx1"/>
                </a:solidFill>
                <a:latin typeface="+mn-lt"/>
                <a:ea typeface="+mn-ea"/>
                <a:cs typeface="+mn-cs"/>
              </a:rPr>
              <a:t>. Они, несомненно, принимают участие в установлении неактивного состояния, так как Х-хромосома, у которой отсутствует район гена X</a:t>
            </a:r>
            <a:r>
              <a:rPr lang="en-US" sz="1200" kern="1200" dirty="0" err="1" smtClean="0">
                <a:solidFill>
                  <a:schemeClr val="tx1"/>
                </a:solidFill>
                <a:latin typeface="+mn-lt"/>
                <a:ea typeface="+mn-ea"/>
                <a:cs typeface="+mn-cs"/>
              </a:rPr>
              <a:t>ist</a:t>
            </a:r>
            <a:r>
              <a:rPr lang="ru-RU" sz="1200" kern="1200" dirty="0" smtClean="0">
                <a:solidFill>
                  <a:schemeClr val="tx1"/>
                </a:solidFill>
                <a:latin typeface="+mn-lt"/>
                <a:ea typeface="+mn-ea"/>
                <a:cs typeface="+mn-cs"/>
              </a:rPr>
              <a:t>, никогда не инактивируется. Если же ген X</a:t>
            </a:r>
            <a:r>
              <a:rPr lang="en-US" sz="1200" kern="1200" dirty="0" err="1" smtClean="0">
                <a:solidFill>
                  <a:schemeClr val="tx1"/>
                </a:solidFill>
                <a:latin typeface="+mn-lt"/>
                <a:ea typeface="+mn-ea"/>
                <a:cs typeface="+mn-cs"/>
              </a:rPr>
              <a:t>ist</a:t>
            </a:r>
            <a:r>
              <a:rPr lang="ru-RU" sz="1200" kern="1200" dirty="0" smtClean="0">
                <a:solidFill>
                  <a:schemeClr val="tx1"/>
                </a:solidFill>
                <a:latin typeface="+mn-lt"/>
                <a:ea typeface="+mn-ea"/>
                <a:cs typeface="+mn-cs"/>
              </a:rPr>
              <a:t> искусственно перенести на </a:t>
            </a:r>
            <a:r>
              <a:rPr lang="ru-RU" sz="1200" kern="1200" dirty="0" err="1" smtClean="0">
                <a:solidFill>
                  <a:schemeClr val="tx1"/>
                </a:solidFill>
                <a:latin typeface="+mn-lt"/>
                <a:ea typeface="+mn-ea"/>
                <a:cs typeface="+mn-cs"/>
              </a:rPr>
              <a:t>аутосому</a:t>
            </a:r>
            <a:r>
              <a:rPr lang="ru-RU" sz="1200" kern="1200" dirty="0" smtClean="0">
                <a:solidFill>
                  <a:schemeClr val="tx1"/>
                </a:solidFill>
                <a:latin typeface="+mn-lt"/>
                <a:ea typeface="+mn-ea"/>
                <a:cs typeface="+mn-cs"/>
              </a:rPr>
              <a:t>, то она инактивируется. </a:t>
            </a:r>
          </a:p>
          <a:p>
            <a:r>
              <a:rPr lang="ru-RU" sz="1200" kern="1200" dirty="0" smtClean="0">
                <a:solidFill>
                  <a:schemeClr val="tx1"/>
                </a:solidFill>
                <a:latin typeface="+mn-lt"/>
                <a:ea typeface="+mn-ea"/>
                <a:cs typeface="+mn-cs"/>
              </a:rPr>
              <a:t>В период инициации </a:t>
            </a:r>
            <a:r>
              <a:rPr lang="ru-RU" sz="1200" kern="1200" dirty="0" err="1" smtClean="0">
                <a:solidFill>
                  <a:schemeClr val="tx1"/>
                </a:solidFill>
                <a:latin typeface="+mn-lt"/>
                <a:ea typeface="+mn-ea"/>
                <a:cs typeface="+mn-cs"/>
              </a:rPr>
              <a:t>инактивации</a:t>
            </a:r>
            <a:r>
              <a:rPr lang="ru-RU" sz="1200" kern="1200" dirty="0" smtClean="0">
                <a:solidFill>
                  <a:schemeClr val="tx1"/>
                </a:solidFill>
                <a:latin typeface="+mn-lt"/>
                <a:ea typeface="+mn-ea"/>
                <a:cs typeface="+mn-cs"/>
              </a:rPr>
              <a:t> продукт гена </a:t>
            </a:r>
            <a:r>
              <a:rPr lang="en-US" sz="1200" kern="1200" dirty="0" err="1" smtClean="0">
                <a:solidFill>
                  <a:schemeClr val="tx1"/>
                </a:solidFill>
                <a:latin typeface="+mn-lt"/>
                <a:ea typeface="+mn-ea"/>
                <a:cs typeface="+mn-cs"/>
              </a:rPr>
              <a:t>Xist</a:t>
            </a:r>
            <a:r>
              <a:rPr lang="ru-RU" sz="1200" kern="1200" dirty="0" smtClean="0">
                <a:solidFill>
                  <a:schemeClr val="tx1"/>
                </a:solidFill>
                <a:latin typeface="+mn-lt"/>
                <a:ea typeface="+mn-ea"/>
                <a:cs typeface="+mn-cs"/>
              </a:rPr>
              <a:t> становится стабильным и распространяется вдоль по всей длине Х-хромосомы. Это подавляет транскрипцию генов и приводит к модификации гистонов. После отделения линии </a:t>
            </a:r>
            <a:r>
              <a:rPr lang="ru-RU" sz="1200" kern="1200" dirty="0" err="1" smtClean="0">
                <a:solidFill>
                  <a:schemeClr val="tx1"/>
                </a:solidFill>
                <a:latin typeface="+mn-lt"/>
                <a:ea typeface="+mn-ea"/>
                <a:cs typeface="+mn-cs"/>
              </a:rPr>
              <a:t>герминальных</a:t>
            </a:r>
            <a:r>
              <a:rPr lang="ru-RU" sz="1200" kern="1200" dirty="0" smtClean="0">
                <a:solidFill>
                  <a:schemeClr val="tx1"/>
                </a:solidFill>
                <a:latin typeface="+mn-lt"/>
                <a:ea typeface="+mn-ea"/>
                <a:cs typeface="+mn-cs"/>
              </a:rPr>
              <a:t> клеток в соматических клетках происходит </a:t>
            </a:r>
            <a:r>
              <a:rPr lang="ru-RU" sz="1200" kern="1200" dirty="0" err="1" smtClean="0">
                <a:solidFill>
                  <a:schemeClr val="tx1"/>
                </a:solidFill>
                <a:latin typeface="+mn-lt"/>
                <a:ea typeface="+mn-ea"/>
                <a:cs typeface="+mn-cs"/>
              </a:rPr>
              <a:t>гиперметилирование</a:t>
            </a:r>
            <a:r>
              <a:rPr lang="ru-RU" sz="1200" kern="1200" dirty="0" smtClean="0">
                <a:solidFill>
                  <a:schemeClr val="tx1"/>
                </a:solidFill>
                <a:latin typeface="+mn-lt"/>
                <a:ea typeface="+mn-ea"/>
                <a:cs typeface="+mn-cs"/>
              </a:rPr>
              <a:t> инактивируемой хромосомы; неактивное состояние становится необратимым и наследуется в ряду клеточных поколений. В линии </a:t>
            </a:r>
            <a:r>
              <a:rPr lang="ru-RU" sz="1200" kern="1200" dirty="0" err="1" smtClean="0">
                <a:solidFill>
                  <a:schemeClr val="tx1"/>
                </a:solidFill>
                <a:latin typeface="+mn-lt"/>
                <a:ea typeface="+mn-ea"/>
                <a:cs typeface="+mn-cs"/>
              </a:rPr>
              <a:t>герминальных</a:t>
            </a:r>
            <a:r>
              <a:rPr lang="ru-RU" sz="1200" kern="1200" dirty="0" smtClean="0">
                <a:solidFill>
                  <a:schemeClr val="tx1"/>
                </a:solidFill>
                <a:latin typeface="+mn-lt"/>
                <a:ea typeface="+mn-ea"/>
                <a:cs typeface="+mn-cs"/>
              </a:rPr>
              <a:t> клеток самок ДНК инактивированной Х-хромосомы остается </a:t>
            </a:r>
            <a:r>
              <a:rPr lang="ru-RU" sz="1200" kern="1200" dirty="0" err="1" smtClean="0">
                <a:solidFill>
                  <a:schemeClr val="tx1"/>
                </a:solidFill>
                <a:latin typeface="+mn-lt"/>
                <a:ea typeface="+mn-ea"/>
                <a:cs typeface="+mn-cs"/>
              </a:rPr>
              <a:t>неметилированной</a:t>
            </a:r>
            <a:r>
              <a:rPr lang="ru-RU" sz="1200" kern="1200" dirty="0" smtClean="0">
                <a:solidFill>
                  <a:schemeClr val="tx1"/>
                </a:solidFill>
                <a:latin typeface="+mn-lt"/>
                <a:ea typeface="+mn-ea"/>
                <a:cs typeface="+mn-cs"/>
              </a:rPr>
              <a:t> и впоследствии хромосома </a:t>
            </a:r>
            <a:r>
              <a:rPr lang="ru-RU" sz="1200" kern="1200" dirty="0" err="1" smtClean="0">
                <a:solidFill>
                  <a:schemeClr val="tx1"/>
                </a:solidFill>
                <a:latin typeface="+mn-lt"/>
                <a:ea typeface="+mn-ea"/>
                <a:cs typeface="+mn-cs"/>
              </a:rPr>
              <a:t>реактивируется</a:t>
            </a:r>
            <a:r>
              <a:rPr lang="ru-RU" sz="1200" kern="1200" dirty="0" smtClean="0">
                <a:solidFill>
                  <a:schemeClr val="tx1"/>
                </a:solidFill>
                <a:latin typeface="+mn-lt"/>
                <a:ea typeface="+mn-ea"/>
                <a:cs typeface="+mn-cs"/>
              </a:rPr>
              <a:t> незадолго до вхождения клеток в мейоз. В зрелых ооцитах обе Х-хромосомы активны. </a:t>
            </a:r>
          </a:p>
          <a:p>
            <a:r>
              <a:rPr lang="ru-RU" sz="1200" kern="1200" dirty="0" smtClean="0">
                <a:solidFill>
                  <a:schemeClr val="tx1"/>
                </a:solidFill>
                <a:latin typeface="+mn-lt"/>
                <a:ea typeface="+mn-ea"/>
                <a:cs typeface="+mn-cs"/>
              </a:rPr>
              <a:t>Выбор того, какая Х-хромосома инактивируется, случаен, но это может регулироваться аллелями </a:t>
            </a:r>
            <a:r>
              <a:rPr lang="ru-RU" sz="1200" b="1" kern="1200" dirty="0" err="1" smtClean="0">
                <a:solidFill>
                  <a:schemeClr val="tx1"/>
                </a:solidFill>
                <a:latin typeface="+mn-lt"/>
                <a:ea typeface="+mn-ea"/>
                <a:cs typeface="+mn-cs"/>
              </a:rPr>
              <a:t>Xce</a:t>
            </a:r>
            <a:r>
              <a:rPr lang="ru-RU" sz="1200" b="1" kern="1200" dirty="0" smtClean="0">
                <a:solidFill>
                  <a:schemeClr val="tx1"/>
                </a:solidFill>
                <a:latin typeface="+mn-lt"/>
                <a:ea typeface="+mn-ea"/>
                <a:cs typeface="+mn-cs"/>
              </a:rPr>
              <a:t> (</a:t>
            </a:r>
            <a:r>
              <a:rPr lang="ru-RU" sz="1200" b="1" kern="1200" dirty="0" err="1" smtClean="0">
                <a:solidFill>
                  <a:schemeClr val="tx1"/>
                </a:solidFill>
                <a:latin typeface="+mn-lt"/>
                <a:ea typeface="+mn-ea"/>
                <a:cs typeface="+mn-cs"/>
              </a:rPr>
              <a:t>X-linced</a:t>
            </a:r>
            <a:r>
              <a:rPr lang="ru-RU" sz="1200" b="1" kern="1200" dirty="0" smtClean="0">
                <a:solidFill>
                  <a:schemeClr val="tx1"/>
                </a:solidFill>
                <a:latin typeface="+mn-lt"/>
                <a:ea typeface="+mn-ea"/>
                <a:cs typeface="+mn-cs"/>
              </a:rPr>
              <a:t> X </a:t>
            </a:r>
            <a:r>
              <a:rPr lang="ru-RU" sz="1200" b="1" kern="1200" dirty="0" err="1" smtClean="0">
                <a:solidFill>
                  <a:schemeClr val="tx1"/>
                </a:solidFill>
                <a:latin typeface="+mn-lt"/>
                <a:ea typeface="+mn-ea"/>
                <a:cs typeface="+mn-cs"/>
              </a:rPr>
              <a:t>controlling</a:t>
            </a:r>
            <a:r>
              <a:rPr lang="ru-RU" sz="1200" b="1" kern="1200" dirty="0" smtClean="0">
                <a:solidFill>
                  <a:schemeClr val="tx1"/>
                </a:solidFill>
                <a:latin typeface="+mn-lt"/>
                <a:ea typeface="+mn-ea"/>
                <a:cs typeface="+mn-cs"/>
              </a:rPr>
              <a:t> </a:t>
            </a:r>
            <a:r>
              <a:rPr lang="ru-RU" sz="1200" b="1" kern="1200" dirty="0" err="1" smtClean="0">
                <a:solidFill>
                  <a:schemeClr val="tx1"/>
                </a:solidFill>
                <a:latin typeface="+mn-lt"/>
                <a:ea typeface="+mn-ea"/>
                <a:cs typeface="+mn-cs"/>
              </a:rPr>
              <a:t>element</a:t>
            </a:r>
            <a:r>
              <a:rPr lang="ru-RU" sz="1200" kern="1200" dirty="0" smtClean="0">
                <a:solidFill>
                  <a:schemeClr val="tx1"/>
                </a:solidFill>
                <a:latin typeface="+mn-lt"/>
                <a:ea typeface="+mn-ea"/>
                <a:cs typeface="+mn-cs"/>
              </a:rPr>
              <a:t>). На линиях мышей было обнаружено три аллеля </a:t>
            </a:r>
            <a:r>
              <a:rPr lang="ru-RU" sz="1200" kern="1200" dirty="0" err="1" smtClean="0">
                <a:solidFill>
                  <a:schemeClr val="tx1"/>
                </a:solidFill>
                <a:latin typeface="+mn-lt"/>
                <a:ea typeface="+mn-ea"/>
                <a:cs typeface="+mn-cs"/>
              </a:rPr>
              <a:t>Хсе</a:t>
            </a:r>
            <a:r>
              <a:rPr lang="ru-RU" sz="1200" kern="1200" dirty="0" smtClean="0">
                <a:solidFill>
                  <a:schemeClr val="tx1"/>
                </a:solidFill>
                <a:latin typeface="+mn-lt"/>
                <a:ea typeface="+mn-ea"/>
                <a:cs typeface="+mn-cs"/>
              </a:rPr>
              <a:t> – «слабый» </a:t>
            </a:r>
            <a:r>
              <a:rPr lang="ru-RU" sz="1200" kern="1200" dirty="0" err="1" smtClean="0">
                <a:solidFill>
                  <a:schemeClr val="tx1"/>
                </a:solidFill>
                <a:latin typeface="+mn-lt"/>
                <a:ea typeface="+mn-ea"/>
                <a:cs typeface="+mn-cs"/>
              </a:rPr>
              <a:t>Xcea</a:t>
            </a:r>
            <a:r>
              <a:rPr lang="ru-RU" sz="1200" kern="1200" dirty="0" smtClean="0">
                <a:solidFill>
                  <a:schemeClr val="tx1"/>
                </a:solidFill>
                <a:latin typeface="+mn-lt"/>
                <a:ea typeface="+mn-ea"/>
                <a:cs typeface="+mn-cs"/>
              </a:rPr>
              <a:t>, «промежуточный» </a:t>
            </a:r>
            <a:r>
              <a:rPr lang="ru-RU" sz="1200" kern="1200" dirty="0" err="1" smtClean="0">
                <a:solidFill>
                  <a:schemeClr val="tx1"/>
                </a:solidFill>
                <a:latin typeface="+mn-lt"/>
                <a:ea typeface="+mn-ea"/>
                <a:cs typeface="+mn-cs"/>
              </a:rPr>
              <a:t>Xceb</a:t>
            </a:r>
            <a:r>
              <a:rPr lang="ru-RU" sz="1200" kern="1200" dirty="0" smtClean="0">
                <a:solidFill>
                  <a:schemeClr val="tx1"/>
                </a:solidFill>
                <a:latin typeface="+mn-lt"/>
                <a:ea typeface="+mn-ea"/>
                <a:cs typeface="+mn-cs"/>
              </a:rPr>
              <a:t> и «сильный» </a:t>
            </a:r>
            <a:r>
              <a:rPr lang="ru-RU" sz="1200" kern="1200" dirty="0" err="1" smtClean="0">
                <a:solidFill>
                  <a:schemeClr val="tx1"/>
                </a:solidFill>
                <a:latin typeface="+mn-lt"/>
                <a:ea typeface="+mn-ea"/>
                <a:cs typeface="+mn-cs"/>
              </a:rPr>
              <a:t>Xcec</a:t>
            </a:r>
            <a:r>
              <a:rPr lang="ru-RU" sz="1200" kern="1200" dirty="0" smtClean="0">
                <a:solidFill>
                  <a:schemeClr val="tx1"/>
                </a:solidFill>
                <a:latin typeface="+mn-lt"/>
                <a:ea typeface="+mn-ea"/>
                <a:cs typeface="+mn-cs"/>
              </a:rPr>
              <a:t>. В </a:t>
            </a:r>
            <a:r>
              <a:rPr lang="ru-RU" sz="1200" kern="1200" dirty="0" err="1" smtClean="0">
                <a:solidFill>
                  <a:schemeClr val="tx1"/>
                </a:solidFill>
                <a:latin typeface="+mn-lt"/>
                <a:ea typeface="+mn-ea"/>
                <a:cs typeface="+mn-cs"/>
              </a:rPr>
              <a:t>гетерозиготах</a:t>
            </a:r>
            <a:r>
              <a:rPr lang="ru-RU" sz="1200" kern="1200" dirty="0" smtClean="0">
                <a:solidFill>
                  <a:schemeClr val="tx1"/>
                </a:solidFill>
                <a:latin typeface="+mn-lt"/>
                <a:ea typeface="+mn-ea"/>
                <a:cs typeface="+mn-cs"/>
              </a:rPr>
              <a:t> наиболее часто инактивируются те Х-хромосомы, которые несут более слабый аллель. У </a:t>
            </a:r>
            <a:r>
              <a:rPr lang="ru-RU" sz="1200" kern="1200" dirty="0" err="1" smtClean="0">
                <a:solidFill>
                  <a:schemeClr val="tx1"/>
                </a:solidFill>
                <a:latin typeface="+mn-lt"/>
                <a:ea typeface="+mn-ea"/>
                <a:cs typeface="+mn-cs"/>
              </a:rPr>
              <a:t>гомозигот</a:t>
            </a:r>
            <a:r>
              <a:rPr lang="ru-RU" sz="1200" kern="1200" dirty="0" smtClean="0">
                <a:solidFill>
                  <a:schemeClr val="tx1"/>
                </a:solidFill>
                <a:latin typeface="+mn-lt"/>
                <a:ea typeface="+mn-ea"/>
                <a:cs typeface="+mn-cs"/>
              </a:rPr>
              <a:t> выбор происходит случайно. </a:t>
            </a:r>
            <a:r>
              <a:rPr lang="ru-RU" sz="1200" kern="1200" dirty="0" err="1" smtClean="0">
                <a:solidFill>
                  <a:schemeClr val="tx1"/>
                </a:solidFill>
                <a:latin typeface="+mn-lt"/>
                <a:ea typeface="+mn-ea"/>
                <a:cs typeface="+mn-cs"/>
              </a:rPr>
              <a:t>Xce</a:t>
            </a:r>
            <a:r>
              <a:rPr lang="ru-RU" sz="1200" kern="1200" dirty="0" smtClean="0">
                <a:solidFill>
                  <a:schemeClr val="tx1"/>
                </a:solidFill>
                <a:latin typeface="+mn-lt"/>
                <a:ea typeface="+mn-ea"/>
                <a:cs typeface="+mn-cs"/>
              </a:rPr>
              <a:t> локус расположен вблизи </a:t>
            </a:r>
            <a:r>
              <a:rPr lang="ru-RU" sz="1200" kern="1200" dirty="0" err="1" smtClean="0">
                <a:solidFill>
                  <a:schemeClr val="tx1"/>
                </a:solidFill>
                <a:latin typeface="+mn-lt"/>
                <a:ea typeface="+mn-ea"/>
                <a:cs typeface="+mn-cs"/>
              </a:rPr>
              <a:t>Xic</a:t>
            </a:r>
            <a:r>
              <a:rPr lang="ru-RU" sz="1200" kern="1200" dirty="0" smtClean="0">
                <a:solidFill>
                  <a:schemeClr val="tx1"/>
                </a:solidFill>
                <a:latin typeface="+mn-lt"/>
                <a:ea typeface="+mn-ea"/>
                <a:cs typeface="+mn-cs"/>
              </a:rPr>
              <a:t>. Предполагается, что </a:t>
            </a:r>
            <a:r>
              <a:rPr lang="ru-RU" sz="1200" kern="1200" dirty="0" err="1" smtClean="0">
                <a:solidFill>
                  <a:schemeClr val="tx1"/>
                </a:solidFill>
                <a:latin typeface="+mn-lt"/>
                <a:ea typeface="+mn-ea"/>
                <a:cs typeface="+mn-cs"/>
              </a:rPr>
              <a:t>Xce</a:t>
            </a:r>
            <a:r>
              <a:rPr lang="ru-RU" sz="1200" kern="1200" dirty="0" smtClean="0">
                <a:solidFill>
                  <a:schemeClr val="tx1"/>
                </a:solidFill>
                <a:latin typeface="+mn-lt"/>
                <a:ea typeface="+mn-ea"/>
                <a:cs typeface="+mn-cs"/>
              </a:rPr>
              <a:t> связывают </a:t>
            </a:r>
            <a:r>
              <a:rPr lang="ru-RU" sz="1200" kern="1200" dirty="0" err="1" smtClean="0">
                <a:solidFill>
                  <a:schemeClr val="tx1"/>
                </a:solidFill>
                <a:latin typeface="+mn-lt"/>
                <a:ea typeface="+mn-ea"/>
                <a:cs typeface="+mn-cs"/>
              </a:rPr>
              <a:t>транс-факторы</a:t>
            </a:r>
            <a:r>
              <a:rPr lang="ru-RU" sz="1200" kern="1200" dirty="0" smtClean="0">
                <a:solidFill>
                  <a:schemeClr val="tx1"/>
                </a:solidFill>
                <a:latin typeface="+mn-lt"/>
                <a:ea typeface="+mn-ea"/>
                <a:cs typeface="+mn-cs"/>
              </a:rPr>
              <a:t>, регулирующие работу генов в </a:t>
            </a:r>
            <a:r>
              <a:rPr lang="ru-RU" sz="1200" kern="1200" dirty="0" err="1" smtClean="0">
                <a:solidFill>
                  <a:schemeClr val="tx1"/>
                </a:solidFill>
                <a:latin typeface="+mn-lt"/>
                <a:ea typeface="+mn-ea"/>
                <a:cs typeface="+mn-cs"/>
              </a:rPr>
              <a:t>Xic</a:t>
            </a:r>
            <a:r>
              <a:rPr lang="ru-RU" sz="1200" kern="1200" dirty="0" smtClean="0">
                <a:solidFill>
                  <a:schemeClr val="tx1"/>
                </a:solidFill>
                <a:latin typeface="+mn-lt"/>
                <a:ea typeface="+mn-ea"/>
                <a:cs typeface="+mn-cs"/>
              </a:rPr>
              <a:t>, предопределяя выбор между Х-хромосомами. </a:t>
            </a:r>
          </a:p>
        </p:txBody>
      </p:sp>
      <p:sp>
        <p:nvSpPr>
          <p:cNvPr id="4" name="Номер слайда 3"/>
          <p:cNvSpPr>
            <a:spLocks noGrp="1"/>
          </p:cNvSpPr>
          <p:nvPr>
            <p:ph type="sldNum" sz="quarter" idx="10"/>
          </p:nvPr>
        </p:nvSpPr>
        <p:spPr/>
        <p:txBody>
          <a:bodyPr/>
          <a:lstStyle/>
          <a:p>
            <a:fld id="{81024D6C-A30C-40D0-9447-B133B3F9CA13}" type="slidenum">
              <a:rPr lang="ru-RU" smtClean="0"/>
              <a:pPr/>
              <a:t>16</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baseline="0" dirty="0" smtClean="0">
                <a:solidFill>
                  <a:schemeClr val="tx1"/>
                </a:solidFill>
                <a:latin typeface="+mn-lt"/>
                <a:ea typeface="+mn-ea"/>
                <a:cs typeface="+mn-cs"/>
              </a:rPr>
              <a:t>Около 60-70%  всех </a:t>
            </a:r>
            <a:r>
              <a:rPr lang="ru-RU" sz="1200" kern="1200" baseline="0" dirty="0" err="1" smtClean="0">
                <a:solidFill>
                  <a:schemeClr val="tx1"/>
                </a:solidFill>
                <a:latin typeface="+mn-lt"/>
                <a:ea typeface="+mn-ea"/>
                <a:cs typeface="+mn-cs"/>
              </a:rPr>
              <a:t>CpG-динуклеотидов</a:t>
            </a:r>
            <a:r>
              <a:rPr lang="ru-RU" sz="1200" kern="1200" baseline="0" dirty="0" smtClean="0">
                <a:solidFill>
                  <a:schemeClr val="tx1"/>
                </a:solidFill>
                <a:latin typeface="+mn-lt"/>
                <a:ea typeface="+mn-ea"/>
                <a:cs typeface="+mn-cs"/>
              </a:rPr>
              <a:t> у млекопитающих </a:t>
            </a:r>
            <a:r>
              <a:rPr lang="ru-RU" sz="1200" kern="1200" baseline="0" dirty="0" err="1" smtClean="0">
                <a:solidFill>
                  <a:schemeClr val="tx1"/>
                </a:solidFill>
                <a:latin typeface="+mn-lt"/>
                <a:ea typeface="+mn-ea"/>
                <a:cs typeface="+mn-cs"/>
              </a:rPr>
              <a:t>метилированы</a:t>
            </a:r>
            <a:r>
              <a:rPr lang="ru-RU" sz="1200" kern="1200" baseline="0" dirty="0" smtClean="0">
                <a:solidFill>
                  <a:schemeClr val="tx1"/>
                </a:solidFill>
                <a:latin typeface="+mn-lt"/>
                <a:ea typeface="+mn-ea"/>
                <a:cs typeface="+mn-cs"/>
              </a:rPr>
              <a:t>. </a:t>
            </a:r>
            <a:r>
              <a:rPr lang="ru-RU" sz="1200" kern="1200" baseline="0" dirty="0" err="1" smtClean="0">
                <a:solidFill>
                  <a:schemeClr val="tx1"/>
                </a:solidFill>
                <a:latin typeface="+mn-lt"/>
                <a:ea typeface="+mn-ea"/>
                <a:cs typeface="+mn-cs"/>
              </a:rPr>
              <a:t>Неметилированные</a:t>
            </a:r>
            <a:r>
              <a:rPr lang="ru-RU" sz="1200" kern="1200" baseline="0" dirty="0" smtClean="0">
                <a:solidFill>
                  <a:schemeClr val="tx1"/>
                </a:solidFill>
                <a:latin typeface="+mn-lt"/>
                <a:ea typeface="+mn-ea"/>
                <a:cs typeface="+mn-cs"/>
              </a:rPr>
              <a:t> </a:t>
            </a:r>
            <a:r>
              <a:rPr lang="ru-RU" sz="1200" kern="1200" baseline="0" dirty="0" err="1" smtClean="0">
                <a:solidFill>
                  <a:schemeClr val="tx1"/>
                </a:solidFill>
                <a:latin typeface="+mn-lt"/>
                <a:ea typeface="+mn-ea"/>
                <a:cs typeface="+mn-cs"/>
              </a:rPr>
              <a:t>CpG-динуклеотиды</a:t>
            </a:r>
            <a:r>
              <a:rPr lang="ru-RU" sz="1200" kern="1200" baseline="0" dirty="0" smtClean="0">
                <a:solidFill>
                  <a:schemeClr val="tx1"/>
                </a:solidFill>
                <a:latin typeface="+mn-lt"/>
                <a:ea typeface="+mn-ea"/>
                <a:cs typeface="+mn-cs"/>
              </a:rPr>
              <a:t> сгруппированы в т. н. «CpG-островки», которые присутствуют в 5' регуляторных областях многих генов. Различные заболевания, например, рак, сопровождаются аномальным </a:t>
            </a:r>
            <a:r>
              <a:rPr lang="ru-RU" sz="1200" kern="1200" baseline="0" dirty="0" err="1" smtClean="0">
                <a:solidFill>
                  <a:schemeClr val="tx1"/>
                </a:solidFill>
                <a:latin typeface="+mn-lt"/>
                <a:ea typeface="+mn-ea"/>
                <a:cs typeface="+mn-cs"/>
              </a:rPr>
              <a:t>гиперметилированием</a:t>
            </a:r>
            <a:r>
              <a:rPr lang="ru-RU" sz="1200" kern="1200" baseline="0" dirty="0" smtClean="0">
                <a:solidFill>
                  <a:schemeClr val="tx1"/>
                </a:solidFill>
                <a:latin typeface="+mn-lt"/>
                <a:ea typeface="+mn-ea"/>
                <a:cs typeface="+mn-cs"/>
              </a:rPr>
              <a:t> CpG-островков в </a:t>
            </a:r>
            <a:r>
              <a:rPr lang="ru-RU" sz="1200" kern="1200" baseline="0" dirty="0" err="1" smtClean="0">
                <a:solidFill>
                  <a:schemeClr val="tx1"/>
                </a:solidFill>
                <a:latin typeface="+mn-lt"/>
                <a:ea typeface="+mn-ea"/>
                <a:cs typeface="+mn-cs"/>
              </a:rPr>
              <a:t>промоторных</a:t>
            </a:r>
            <a:r>
              <a:rPr lang="ru-RU" sz="1200" kern="1200" baseline="0" dirty="0" smtClean="0">
                <a:solidFill>
                  <a:schemeClr val="tx1"/>
                </a:solidFill>
                <a:latin typeface="+mn-lt"/>
                <a:ea typeface="+mn-ea"/>
                <a:cs typeface="+mn-cs"/>
              </a:rPr>
              <a:t> областях генов, что приводит к устойчивой репрессии транскрипции. Репрессия транскрипции в этом случае опосредована белками, которые способны связываться с </a:t>
            </a:r>
            <a:r>
              <a:rPr lang="ru-RU" sz="1200" kern="1200" baseline="0" dirty="0" err="1" smtClean="0">
                <a:solidFill>
                  <a:schemeClr val="tx1"/>
                </a:solidFill>
                <a:latin typeface="+mn-lt"/>
                <a:ea typeface="+mn-ea"/>
                <a:cs typeface="+mn-cs"/>
              </a:rPr>
              <a:t>метилированными</a:t>
            </a:r>
            <a:r>
              <a:rPr lang="ru-RU" sz="1200" kern="1200" baseline="0" dirty="0" smtClean="0">
                <a:solidFill>
                  <a:schemeClr val="tx1"/>
                </a:solidFill>
                <a:latin typeface="+mn-lt"/>
                <a:ea typeface="+mn-ea"/>
                <a:cs typeface="+mn-cs"/>
              </a:rPr>
              <a:t> </a:t>
            </a:r>
            <a:r>
              <a:rPr lang="ru-RU" sz="1200" kern="1200" baseline="0" dirty="0" err="1" smtClean="0">
                <a:solidFill>
                  <a:schemeClr val="tx1"/>
                </a:solidFill>
                <a:latin typeface="+mn-lt"/>
                <a:ea typeface="+mn-ea"/>
                <a:cs typeface="+mn-cs"/>
              </a:rPr>
              <a:t>CpG-динуклеотидами</a:t>
            </a:r>
            <a:r>
              <a:rPr lang="ru-RU" sz="1200" kern="1200" baseline="0" dirty="0" smtClean="0">
                <a:solidFill>
                  <a:schemeClr val="tx1"/>
                </a:solidFill>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81024D6C-A30C-40D0-9447-B133B3F9CA13}" type="slidenum">
              <a:rPr lang="ru-RU" smtClean="0"/>
              <a:pPr/>
              <a:t>18</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Импринтинг возник в процессе эволюции около 150 миллионов лет назад, и в действительно больших масштабах он присутствует</a:t>
            </a:r>
            <a:r>
              <a:rPr lang="ru-RU" baseline="0" dirty="0" smtClean="0"/>
              <a:t> только у плацентарных млекопитающих. Яйцекладущие млекопитающие, например ехидна и утконос, не имеют импринтированных генов. Наличие импринтинга не обнаружено у представителей классов, которые размножаются с помощью партеногенеза.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endParaRPr lang="ru-RU" dirty="0"/>
          </a:p>
        </p:txBody>
      </p:sp>
      <p:sp>
        <p:nvSpPr>
          <p:cNvPr id="4" name="Номер слайда 3"/>
          <p:cNvSpPr>
            <a:spLocks noGrp="1"/>
          </p:cNvSpPr>
          <p:nvPr>
            <p:ph type="sldNum" sz="quarter" idx="10"/>
          </p:nvPr>
        </p:nvSpPr>
        <p:spPr/>
        <p:txBody>
          <a:bodyPr/>
          <a:lstStyle/>
          <a:p>
            <a:fld id="{81024D6C-A30C-40D0-9447-B133B3F9CA13}" type="slidenum">
              <a:rPr lang="ru-RU" smtClean="0"/>
              <a:pPr/>
              <a:t>20</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10000"/>
          </a:bodyPr>
          <a:lstStyle/>
          <a:p>
            <a:r>
              <a:rPr lang="ru-RU" sz="1200" kern="1200" dirty="0" smtClean="0">
                <a:solidFill>
                  <a:schemeClr val="tx1"/>
                </a:solidFill>
                <a:latin typeface="+mn-lt"/>
                <a:ea typeface="+mn-ea"/>
                <a:cs typeface="+mn-cs"/>
              </a:rPr>
              <a:t>У человека известно уже около 30 </a:t>
            </a:r>
            <a:r>
              <a:rPr lang="ru-RU" sz="1200" kern="1200" dirty="0" err="1" smtClean="0">
                <a:solidFill>
                  <a:schemeClr val="tx1"/>
                </a:solidFill>
                <a:latin typeface="+mn-lt"/>
                <a:ea typeface="+mn-ea"/>
                <a:cs typeface="+mn-cs"/>
              </a:rPr>
              <a:t>импринтинговых</a:t>
            </a:r>
            <a:r>
              <a:rPr lang="ru-RU" sz="1200" kern="1200" dirty="0" smtClean="0">
                <a:solidFill>
                  <a:schemeClr val="tx1"/>
                </a:solidFill>
                <a:latin typeface="+mn-lt"/>
                <a:ea typeface="+mn-ea"/>
                <a:cs typeface="+mn-cs"/>
              </a:rPr>
              <a:t> генов и </a:t>
            </a:r>
            <a:r>
              <a:rPr lang="ru-RU" sz="1200" kern="1200" dirty="0" err="1" smtClean="0">
                <a:solidFill>
                  <a:schemeClr val="tx1"/>
                </a:solidFill>
                <a:latin typeface="+mn-lt"/>
                <a:ea typeface="+mn-ea"/>
                <a:cs typeface="+mn-cs"/>
              </a:rPr>
              <a:t>транскриптов</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и</a:t>
            </a:r>
            <a:r>
              <a:rPr lang="ru-RU" sz="1200" kern="1200" dirty="0" smtClean="0">
                <a:solidFill>
                  <a:schemeClr val="tx1"/>
                </a:solidFill>
                <a:latin typeface="+mn-lt"/>
                <a:ea typeface="+mn-ea"/>
                <a:cs typeface="+mn-cs"/>
              </a:rPr>
              <a:t> предполагается, что их число может достигать - 200-500 . Они обнаружены на многих хромосомах человека 1, 5, 6, 7, И, 13, 15, 19 и 20. (</a:t>
            </a:r>
            <a:r>
              <a:rPr lang="en-US" sz="1200" kern="1200" dirty="0" smtClean="0">
                <a:solidFill>
                  <a:schemeClr val="tx1"/>
                </a:solidFill>
                <a:latin typeface="+mn-lt"/>
                <a:ea typeface="+mn-ea"/>
                <a:cs typeface="+mn-cs"/>
              </a:rPr>
              <a:t>Falls J.G., </a:t>
            </a:r>
            <a:r>
              <a:rPr lang="en-US" sz="1200" kern="1200" dirty="0" err="1" smtClean="0">
                <a:solidFill>
                  <a:schemeClr val="tx1"/>
                </a:solidFill>
                <a:latin typeface="+mn-lt"/>
                <a:ea typeface="+mn-ea"/>
                <a:cs typeface="+mn-cs"/>
              </a:rPr>
              <a:t>Pulford</a:t>
            </a:r>
            <a:r>
              <a:rPr lang="en-US" sz="1200" kern="1200" dirty="0" smtClean="0">
                <a:solidFill>
                  <a:schemeClr val="tx1"/>
                </a:solidFill>
                <a:latin typeface="+mn-lt"/>
                <a:ea typeface="+mn-ea"/>
                <a:cs typeface="+mn-cs"/>
              </a:rPr>
              <a:t> D.J., </a:t>
            </a:r>
            <a:r>
              <a:rPr lang="en-US" sz="1200" kern="1200" dirty="0" err="1" smtClean="0">
                <a:solidFill>
                  <a:schemeClr val="tx1"/>
                </a:solidFill>
                <a:latin typeface="+mn-lt"/>
                <a:ea typeface="+mn-ea"/>
                <a:cs typeface="+mn-cs"/>
              </a:rPr>
              <a:t>Wyhe</a:t>
            </a:r>
            <a:r>
              <a:rPr lang="en-US" sz="1200" kern="1200" dirty="0" smtClean="0">
                <a:solidFill>
                  <a:schemeClr val="tx1"/>
                </a:solidFill>
                <a:latin typeface="+mn-lt"/>
                <a:ea typeface="+mn-ea"/>
                <a:cs typeface="+mn-cs"/>
              </a:rPr>
              <a:t> A.A., </a:t>
            </a:r>
            <a:r>
              <a:rPr lang="en-US" sz="1200" kern="1200" dirty="0" err="1" smtClean="0">
                <a:solidFill>
                  <a:schemeClr val="tx1"/>
                </a:solidFill>
                <a:latin typeface="+mn-lt"/>
                <a:ea typeface="+mn-ea"/>
                <a:cs typeface="+mn-cs"/>
              </a:rPr>
              <a:t>Jirtle</a:t>
            </a:r>
            <a:r>
              <a:rPr lang="en-US" sz="1200" kern="1200" dirty="0" smtClean="0">
                <a:solidFill>
                  <a:schemeClr val="tx1"/>
                </a:solidFill>
                <a:latin typeface="+mn-lt"/>
                <a:ea typeface="+mn-ea"/>
                <a:cs typeface="+mn-cs"/>
              </a:rPr>
              <a:t> R.L. Genomic imprinting: implications for human disease //Am. J. </a:t>
            </a:r>
            <a:r>
              <a:rPr lang="en-US" sz="1200" kern="1200" dirty="0" err="1" smtClean="0">
                <a:solidFill>
                  <a:schemeClr val="tx1"/>
                </a:solidFill>
                <a:latin typeface="+mn-lt"/>
                <a:ea typeface="+mn-ea"/>
                <a:cs typeface="+mn-cs"/>
              </a:rPr>
              <a:t>Pathol</a:t>
            </a:r>
            <a:r>
              <a:rPr lang="en-US" sz="1200" kern="1200" dirty="0" smtClean="0">
                <a:solidFill>
                  <a:schemeClr val="tx1"/>
                </a:solidFill>
                <a:latin typeface="+mn-lt"/>
                <a:ea typeface="+mn-ea"/>
                <a:cs typeface="+mn-cs"/>
              </a:rPr>
              <a:t>. 1999. Vol. 154. P. 635-647.</a:t>
            </a:r>
            <a:r>
              <a:rPr lang="ru-RU" sz="1200" kern="1200" dirty="0" smtClean="0">
                <a:solidFill>
                  <a:schemeClr val="tx1"/>
                </a:solidFill>
                <a:latin typeface="+mn-lt"/>
                <a:ea typeface="+mn-ea"/>
                <a:cs typeface="+mn-cs"/>
              </a:rPr>
              <a:t>) </a:t>
            </a:r>
          </a:p>
          <a:p>
            <a:pPr eaLnBrk="0" hangingPunct="0"/>
            <a:r>
              <a:rPr lang="ru-RU" b="1" dirty="0" smtClean="0">
                <a:latin typeface="Calibri"/>
                <a:cs typeface="Calibri"/>
              </a:rPr>
              <a:t>  </a:t>
            </a:r>
            <a:r>
              <a:rPr lang="ru-RU" sz="1200" b="0" dirty="0" err="1" smtClean="0">
                <a:latin typeface="Calibri"/>
                <a:cs typeface="Calibri"/>
              </a:rPr>
              <a:t>Импринтированные</a:t>
            </a:r>
            <a:r>
              <a:rPr lang="ru-RU" sz="1200" b="0" dirty="0" smtClean="0">
                <a:latin typeface="Calibri"/>
                <a:cs typeface="Calibri"/>
              </a:rPr>
              <a:t> гены распределены не случайным образом в геноме, а встречаются группами, причем в кластерах имеются гены, </a:t>
            </a:r>
            <a:r>
              <a:rPr lang="ru-RU" sz="1200" b="0" dirty="0" err="1" smtClean="0">
                <a:latin typeface="Calibri"/>
                <a:cs typeface="Calibri"/>
              </a:rPr>
              <a:t>экспрессирующиеся</a:t>
            </a:r>
            <a:r>
              <a:rPr lang="ru-RU" sz="1200" b="0" dirty="0" smtClean="0">
                <a:latin typeface="Calibri"/>
                <a:cs typeface="Calibri"/>
              </a:rPr>
              <a:t> как с материнской, так и с отцовской хромосомы. </a:t>
            </a:r>
          </a:p>
          <a:p>
            <a:pPr eaLnBrk="0" hangingPunct="0"/>
            <a:r>
              <a:rPr lang="ru-RU" sz="1200" b="0" baseline="0" dirty="0" smtClean="0">
                <a:latin typeface="Calibri"/>
                <a:cs typeface="Calibri"/>
              </a:rPr>
              <a:t>  </a:t>
            </a:r>
            <a:r>
              <a:rPr lang="ru-RU" sz="1200" b="0" dirty="0" smtClean="0">
                <a:latin typeface="Calibri"/>
                <a:cs typeface="Calibri"/>
              </a:rPr>
              <a:t>Кластер в коротком плече хромосомы 11p15.5 (2 м.п.н.) содержит 6 генов имеющих материнскую экспрессию: p57</a:t>
            </a:r>
            <a:r>
              <a:rPr lang="ru-RU" sz="1200" b="0" baseline="30000" dirty="0" smtClean="0">
                <a:latin typeface="Calibri"/>
                <a:cs typeface="Calibri"/>
              </a:rPr>
              <a:t>KIP2</a:t>
            </a:r>
            <a:r>
              <a:rPr lang="ru-RU" sz="1200" b="0" dirty="0" smtClean="0">
                <a:latin typeface="Calibri"/>
                <a:cs typeface="Calibri"/>
              </a:rPr>
              <a:t>, KvLQT1, ASCL2/HASH2, ORCTL2, IPL/TSSC3/BWR1C, H19 и два - отцовскую: INS2 и IGF2.</a:t>
            </a:r>
          </a:p>
          <a:p>
            <a:pPr eaLnBrk="0" hangingPunct="0"/>
            <a:r>
              <a:rPr lang="ru-RU" sz="1200" b="0" dirty="0" smtClean="0">
                <a:latin typeface="Calibri"/>
                <a:cs typeface="Calibri"/>
              </a:rPr>
              <a:t> </a:t>
            </a:r>
            <a:r>
              <a:rPr lang="ru-RU" sz="1200" b="0" baseline="0" dirty="0" smtClean="0">
                <a:latin typeface="Calibri"/>
                <a:cs typeface="Calibri"/>
              </a:rPr>
              <a:t> </a:t>
            </a:r>
            <a:r>
              <a:rPr lang="ru-RU" sz="1200" b="0" dirty="0" smtClean="0">
                <a:latin typeface="Calibri"/>
                <a:cs typeface="Calibri"/>
              </a:rPr>
              <a:t>Кластер в проксимальном районе длинного плеча хромосомы 15q11.2 (4 м.п.н.) содержит гены, имеющие  отцовскую экспрессию: ZNF127, NDN, SNRPN, PAR-SN, PAR5, IPW, PAR1, GABRB3, GABRA5, GABRG3, и только один - материнскую: UBE3A/E6-AP. </a:t>
            </a:r>
          </a:p>
          <a:p>
            <a:pPr eaLnBrk="0" hangingPunct="0"/>
            <a:r>
              <a:rPr lang="ru-RU" sz="1200" b="0" dirty="0" smtClean="0">
                <a:latin typeface="Calibri"/>
                <a:cs typeface="Calibri"/>
              </a:rPr>
              <a:t>  INS2 </a:t>
            </a:r>
            <a:r>
              <a:rPr lang="ru-RU" sz="1200" b="0" dirty="0" err="1" smtClean="0">
                <a:latin typeface="Calibri"/>
                <a:cs typeface="Calibri"/>
              </a:rPr>
              <a:t>импринтирован</a:t>
            </a:r>
            <a:r>
              <a:rPr lang="ru-RU" sz="1200" b="0" dirty="0" smtClean="0">
                <a:latin typeface="Calibri"/>
                <a:cs typeface="Calibri"/>
              </a:rPr>
              <a:t> только в </a:t>
            </a:r>
            <a:r>
              <a:rPr lang="ru-RU" sz="1200" b="0" dirty="0" err="1" smtClean="0">
                <a:latin typeface="Calibri"/>
                <a:cs typeface="Calibri"/>
              </a:rPr>
              <a:t>экстраэмбриональных</a:t>
            </a:r>
            <a:r>
              <a:rPr lang="ru-RU" sz="1200" b="0" dirty="0" smtClean="0">
                <a:latin typeface="Calibri"/>
                <a:cs typeface="Calibri"/>
              </a:rPr>
              <a:t> тканях мышиного эмбриона, но </a:t>
            </a:r>
            <a:r>
              <a:rPr lang="ru-RU" sz="1200" b="0" dirty="0" err="1" smtClean="0">
                <a:latin typeface="Calibri"/>
                <a:cs typeface="Calibri"/>
              </a:rPr>
              <a:t>экспрессируется</a:t>
            </a:r>
            <a:r>
              <a:rPr lang="ru-RU" sz="1200" b="0" dirty="0" smtClean="0">
                <a:latin typeface="Calibri"/>
                <a:cs typeface="Calibri"/>
              </a:rPr>
              <a:t> </a:t>
            </a:r>
            <a:r>
              <a:rPr lang="ru-RU" sz="1200" b="0" dirty="0" err="1" smtClean="0">
                <a:latin typeface="Calibri"/>
                <a:cs typeface="Calibri"/>
              </a:rPr>
              <a:t>биаллельно</a:t>
            </a:r>
            <a:r>
              <a:rPr lang="ru-RU" sz="1200" b="0" dirty="0" smtClean="0">
                <a:latin typeface="Calibri"/>
                <a:cs typeface="Calibri"/>
              </a:rPr>
              <a:t> в клетках поджелудочной железы;                               </a:t>
            </a:r>
          </a:p>
          <a:p>
            <a:pPr eaLnBrk="0" hangingPunct="0"/>
            <a:r>
              <a:rPr lang="ru-RU" sz="1200" b="0" dirty="0" smtClean="0">
                <a:latin typeface="Calibri"/>
                <a:cs typeface="Calibri"/>
              </a:rPr>
              <a:t>  KvLQT1 экспрессируется с материнского аллеля во всех тканях кроме сердца; </a:t>
            </a:r>
          </a:p>
          <a:p>
            <a:pPr eaLnBrk="0" hangingPunct="0"/>
            <a:r>
              <a:rPr lang="ru-RU" sz="1200" b="0" dirty="0" smtClean="0">
                <a:latin typeface="Calibri"/>
                <a:cs typeface="Calibri"/>
              </a:rPr>
              <a:t>  E6-AP - экспрессируется </a:t>
            </a:r>
            <a:r>
              <a:rPr lang="ru-RU" sz="1200" b="0" dirty="0" err="1" smtClean="0">
                <a:latin typeface="Calibri"/>
                <a:cs typeface="Calibri"/>
              </a:rPr>
              <a:t>биаллельно</a:t>
            </a:r>
            <a:r>
              <a:rPr lang="ru-RU" sz="1200" b="0" dirty="0" smtClean="0">
                <a:latin typeface="Calibri"/>
                <a:cs typeface="Calibri"/>
              </a:rPr>
              <a:t> во всех тканях, а в мозге - только с материнского аллеля; </a:t>
            </a:r>
          </a:p>
          <a:p>
            <a:pPr eaLnBrk="0" hangingPunct="0"/>
            <a:r>
              <a:rPr lang="ru-RU" sz="1200" b="0" dirty="0" smtClean="0">
                <a:latin typeface="Calibri"/>
                <a:cs typeface="Calibri"/>
              </a:rPr>
              <a:t>  IG</a:t>
            </a:r>
            <a:r>
              <a:rPr lang="en-US" sz="1200" b="0" dirty="0" smtClean="0">
                <a:latin typeface="Calibri"/>
                <a:cs typeface="Calibri"/>
              </a:rPr>
              <a:t>F</a:t>
            </a:r>
            <a:r>
              <a:rPr lang="ru-RU" sz="1200" b="0" dirty="0" smtClean="0">
                <a:latin typeface="Calibri"/>
                <a:cs typeface="Calibri"/>
              </a:rPr>
              <a:t>2R и MASH2 </a:t>
            </a:r>
            <a:r>
              <a:rPr lang="ru-RU" sz="1200" b="0" dirty="0" err="1" smtClean="0">
                <a:latin typeface="Calibri"/>
                <a:cs typeface="Calibri"/>
              </a:rPr>
              <a:t>биаллельно</a:t>
            </a:r>
            <a:r>
              <a:rPr lang="ru-RU" sz="1200" b="0" dirty="0" smtClean="0">
                <a:latin typeface="Calibri"/>
                <a:cs typeface="Calibri"/>
              </a:rPr>
              <a:t> </a:t>
            </a:r>
            <a:r>
              <a:rPr lang="ru-RU" sz="1200" b="0" dirty="0" err="1" smtClean="0">
                <a:latin typeface="Calibri"/>
                <a:cs typeface="Calibri"/>
              </a:rPr>
              <a:t>экспрессируются</a:t>
            </a:r>
            <a:r>
              <a:rPr lang="ru-RU" sz="1200" b="0" dirty="0" smtClean="0">
                <a:latin typeface="Calibri"/>
                <a:cs typeface="Calibri"/>
              </a:rPr>
              <a:t> на ран</a:t>
            </a:r>
            <a:r>
              <a:rPr lang="ru-RU" sz="1200" b="0" dirty="0" smtClean="0">
                <a:latin typeface="Calibri"/>
              </a:rPr>
              <a:t>н</a:t>
            </a:r>
            <a:r>
              <a:rPr lang="ru-RU" sz="1200" b="0" dirty="0" smtClean="0">
                <a:latin typeface="Calibri"/>
                <a:cs typeface="Calibri"/>
              </a:rPr>
              <a:t>их стадиях эмбриогенеза у мыши, а на поздних стадиях развития активным остается только материнский аллель. </a:t>
            </a:r>
          </a:p>
          <a:p>
            <a:pPr eaLnBrk="0" hangingPunct="0"/>
            <a:r>
              <a:rPr lang="ru-RU" sz="1200" b="0" dirty="0" smtClean="0">
                <a:latin typeface="Calibri"/>
                <a:cs typeface="Calibri"/>
              </a:rPr>
              <a:t>  IGF2 имеет отцовскую экспрессию в большинстве тканей, но оба аллеля </a:t>
            </a:r>
            <a:r>
              <a:rPr lang="ru-RU" sz="1200" b="0" dirty="0" err="1" smtClean="0">
                <a:latin typeface="Calibri"/>
                <a:cs typeface="Calibri"/>
              </a:rPr>
              <a:t>экспрессируются</a:t>
            </a:r>
            <a:r>
              <a:rPr lang="ru-RU" sz="1200" b="0" dirty="0" smtClean="0">
                <a:latin typeface="Calibri"/>
                <a:cs typeface="Calibri"/>
              </a:rPr>
              <a:t> в </a:t>
            </a:r>
            <a:r>
              <a:rPr lang="ru-RU" sz="1200" b="0" dirty="0" err="1" smtClean="0">
                <a:latin typeface="Calibri"/>
                <a:cs typeface="Calibri"/>
              </a:rPr>
              <a:t>choroid</a:t>
            </a:r>
            <a:r>
              <a:rPr lang="ru-RU" sz="1200" b="0" dirty="0" smtClean="0">
                <a:latin typeface="Calibri"/>
                <a:cs typeface="Calibri"/>
              </a:rPr>
              <a:t> </a:t>
            </a:r>
            <a:r>
              <a:rPr lang="ru-RU" sz="1200" b="0" dirty="0" err="1" smtClean="0">
                <a:latin typeface="Calibri"/>
                <a:cs typeface="Calibri"/>
              </a:rPr>
              <a:t>plexus</a:t>
            </a:r>
            <a:r>
              <a:rPr lang="ru-RU" sz="1200" b="0" dirty="0" smtClean="0">
                <a:latin typeface="Calibri"/>
                <a:cs typeface="Calibri"/>
              </a:rPr>
              <a:t> и </a:t>
            </a:r>
            <a:r>
              <a:rPr lang="ru-RU" sz="1200" b="0" dirty="0" err="1" smtClean="0">
                <a:latin typeface="Calibri"/>
                <a:cs typeface="Calibri"/>
              </a:rPr>
              <a:t>lepthomenenges</a:t>
            </a:r>
            <a:r>
              <a:rPr lang="ru-RU" sz="1200" b="0" dirty="0" smtClean="0">
                <a:latin typeface="Calibri"/>
                <a:cs typeface="Calibri"/>
              </a:rPr>
              <a:t> в течение развития мозга и в зрелом состоянии. </a:t>
            </a:r>
          </a:p>
          <a:p>
            <a:pPr eaLnBrk="0" hangingPunct="0"/>
            <a:r>
              <a:rPr lang="ru-RU" sz="1200" b="0" dirty="0" smtClean="0">
                <a:latin typeface="Calibri"/>
                <a:cs typeface="Calibri"/>
              </a:rPr>
              <a:t>   Отдельные клетки </a:t>
            </a:r>
            <a:r>
              <a:rPr lang="ru-RU" sz="1200" b="0" dirty="0" err="1" smtClean="0">
                <a:latin typeface="Calibri"/>
                <a:cs typeface="Calibri"/>
              </a:rPr>
              <a:t>трофобласта</a:t>
            </a:r>
            <a:r>
              <a:rPr lang="ru-RU" sz="1200" b="0" dirty="0" smtClean="0">
                <a:latin typeface="Calibri"/>
                <a:cs typeface="Calibri"/>
              </a:rPr>
              <a:t> плаценты содержат </a:t>
            </a:r>
            <a:r>
              <a:rPr lang="ru-RU" sz="1200" b="0" dirty="0" err="1" smtClean="0">
                <a:latin typeface="Calibri"/>
                <a:cs typeface="Calibri"/>
              </a:rPr>
              <a:t>неимпринтированный</a:t>
            </a:r>
            <a:r>
              <a:rPr lang="ru-RU" sz="1200" b="0" dirty="0" smtClean="0">
                <a:latin typeface="Calibri"/>
                <a:cs typeface="Calibri"/>
              </a:rPr>
              <a:t> H19, но на более поздних стадиях развития экспрессия становится полностью </a:t>
            </a:r>
            <a:r>
              <a:rPr lang="ru-RU" sz="1200" b="0" dirty="0" err="1" smtClean="0">
                <a:latin typeface="Calibri"/>
                <a:cs typeface="Calibri"/>
              </a:rPr>
              <a:t>моноаллельной</a:t>
            </a:r>
            <a:r>
              <a:rPr lang="ru-RU" sz="1200" b="0" dirty="0" smtClean="0">
                <a:latin typeface="Calibri"/>
                <a:cs typeface="Calibri"/>
              </a:rPr>
              <a:t>.</a:t>
            </a:r>
          </a:p>
          <a:p>
            <a:pPr eaLnBrk="0" hangingPunct="0"/>
            <a:endParaRPr lang="ru-RU" sz="1200" b="0" dirty="0" smtClean="0">
              <a:latin typeface="Calibri"/>
              <a:cs typeface="Calibri"/>
            </a:endParaRPr>
          </a:p>
          <a:p>
            <a:pPr algn="ctr" eaLnBrk="0" hangingPunct="0"/>
            <a:r>
              <a:rPr lang="ru-RU" sz="1200" b="0" dirty="0" smtClean="0">
                <a:latin typeface="Calibri"/>
                <a:cs typeface="Calibri"/>
              </a:rPr>
              <a:t>Общие черты кластеров:</a:t>
            </a:r>
          </a:p>
          <a:p>
            <a:pPr eaLnBrk="0" hangingPunct="0"/>
            <a:r>
              <a:rPr lang="en-US" sz="1200" b="0" dirty="0" smtClean="0">
                <a:latin typeface="Calibri"/>
                <a:cs typeface="Calibri"/>
              </a:rPr>
              <a:t>                </a:t>
            </a:r>
            <a:r>
              <a:rPr lang="ru-RU" sz="1200" b="0" dirty="0" smtClean="0">
                <a:latin typeface="Calibri"/>
                <a:cs typeface="Calibri"/>
              </a:rPr>
              <a:t>1) гены распределены на достаточно большом расстоянии; </a:t>
            </a:r>
          </a:p>
          <a:p>
            <a:pPr eaLnBrk="0" hangingPunct="0"/>
            <a:r>
              <a:rPr lang="en-US" sz="1200" b="0" dirty="0" smtClean="0">
                <a:latin typeface="Calibri"/>
                <a:cs typeface="Calibri"/>
              </a:rPr>
              <a:t>                </a:t>
            </a:r>
            <a:r>
              <a:rPr lang="ru-RU" sz="1200" b="0" dirty="0" smtClean="0">
                <a:latin typeface="Calibri"/>
                <a:cs typeface="Calibri"/>
              </a:rPr>
              <a:t>2) наличие в кластере генов, </a:t>
            </a:r>
            <a:r>
              <a:rPr lang="ru-RU" sz="1200" b="0" dirty="0" err="1" smtClean="0">
                <a:latin typeface="Calibri"/>
                <a:cs typeface="Calibri"/>
              </a:rPr>
              <a:t>экспрессирующихся</a:t>
            </a:r>
            <a:r>
              <a:rPr lang="ru-RU" sz="1200" b="0" dirty="0" smtClean="0">
                <a:latin typeface="Calibri"/>
                <a:cs typeface="Calibri"/>
              </a:rPr>
              <a:t> с </a:t>
            </a:r>
            <a:r>
              <a:rPr lang="en-US" sz="1200" b="0" dirty="0" smtClean="0">
                <a:latin typeface="Calibri"/>
                <a:cs typeface="Calibri"/>
              </a:rPr>
              <a:t> </a:t>
            </a:r>
            <a:r>
              <a:rPr lang="ru-RU" sz="1200" b="0" dirty="0" smtClean="0">
                <a:latin typeface="Calibri"/>
                <a:cs typeface="Calibri"/>
              </a:rPr>
              <a:t>отцовской или материнской хромосомы;</a:t>
            </a:r>
          </a:p>
          <a:p>
            <a:pPr eaLnBrk="0" hangingPunct="0"/>
            <a:r>
              <a:rPr lang="en-US" sz="1200" b="0" dirty="0" smtClean="0">
                <a:latin typeface="Calibri"/>
                <a:cs typeface="Calibri"/>
              </a:rPr>
              <a:t>                </a:t>
            </a:r>
            <a:r>
              <a:rPr lang="ru-RU" sz="1200" b="0" dirty="0" smtClean="0">
                <a:latin typeface="Calibri"/>
                <a:cs typeface="Calibri"/>
              </a:rPr>
              <a:t>3) наличие генов, которые продуцируют не кодирующую РНК. </a:t>
            </a:r>
          </a:p>
          <a:p>
            <a:pPr eaLnBrk="0" hangingPunct="0"/>
            <a:r>
              <a:rPr lang="ru-RU" sz="1200" b="0" dirty="0" smtClean="0">
                <a:latin typeface="Calibri"/>
              </a:rPr>
              <a:t>                4) наличие повторяющихся последовательностей.</a:t>
            </a:r>
            <a:endParaRPr lang="ru-RU" b="0" dirty="0"/>
          </a:p>
        </p:txBody>
      </p:sp>
      <p:sp>
        <p:nvSpPr>
          <p:cNvPr id="4" name="Номер слайда 3"/>
          <p:cNvSpPr>
            <a:spLocks noGrp="1"/>
          </p:cNvSpPr>
          <p:nvPr>
            <p:ph type="sldNum" sz="quarter" idx="10"/>
          </p:nvPr>
        </p:nvSpPr>
        <p:spPr/>
        <p:txBody>
          <a:bodyPr/>
          <a:lstStyle/>
          <a:p>
            <a:fld id="{81024D6C-A30C-40D0-9447-B133B3F9CA13}" type="slidenum">
              <a:rPr lang="ru-RU" smtClean="0"/>
              <a:pPr/>
              <a:t>21</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Гипотеза предполагает,</a:t>
            </a:r>
            <a:r>
              <a:rPr lang="ru-RU" baseline="0" dirty="0" smtClean="0"/>
              <a:t> что геномный импринтинг развился в ответ на ситуацию «родительского» конфликта» (</a:t>
            </a:r>
            <a:r>
              <a:rPr lang="en-US" baseline="0" dirty="0" smtClean="0"/>
              <a:t>Moore and Haig</a:t>
            </a:r>
            <a:r>
              <a:rPr lang="ru-RU" baseline="0" dirty="0" smtClean="0"/>
              <a:t>, 1991). Эта ситуация возникает в силу противоположных интересов материнского и отцовского геномов: эмбриональный рост зависит от одного родителя, но на него влияет эмбрион, чей геном происходит от двух родителей. Предполагается, что </a:t>
            </a:r>
            <a:r>
              <a:rPr lang="ru-RU" baseline="0" dirty="0" err="1" smtClean="0"/>
              <a:t>отцовски-экспрессируемые</a:t>
            </a:r>
            <a:r>
              <a:rPr lang="ru-RU" baseline="0" dirty="0" smtClean="0"/>
              <a:t> гены стимулируют эмбриональный рост, тем самым </a:t>
            </a:r>
            <a:r>
              <a:rPr lang="ru-RU" baseline="0" dirty="0" err="1" smtClean="0"/>
              <a:t>максимизируя</a:t>
            </a:r>
            <a:r>
              <a:rPr lang="ru-RU" baseline="0" dirty="0" smtClean="0"/>
              <a:t> конкурентоспособность индивидуального потомка, несущего конкретный отцовский геном. </a:t>
            </a:r>
            <a:r>
              <a:rPr lang="ru-RU" baseline="0" dirty="0" err="1" smtClean="0"/>
              <a:t>Матерински-экспрессируемые</a:t>
            </a:r>
            <a:r>
              <a:rPr lang="ru-RU" baseline="0" dirty="0" smtClean="0"/>
              <a:t> </a:t>
            </a:r>
            <a:r>
              <a:rPr lang="ru-RU" baseline="0" dirty="0" err="1" smtClean="0"/>
              <a:t>импринтированные</a:t>
            </a:r>
            <a:r>
              <a:rPr lang="ru-RU" baseline="0" dirty="0" smtClean="0"/>
              <a:t> гены, как предполагается, подавляют рост плода.  Это могло бы сделать возможным более равномерное распределение материнских ресурсов между всеми потомками и увеличивало бы шансы на передачу материнского генома более многочисленным потомкам, которые могут иметь разные отцовские геномы.</a:t>
            </a:r>
            <a:endParaRPr lang="ru-RU" dirty="0"/>
          </a:p>
        </p:txBody>
      </p:sp>
      <p:sp>
        <p:nvSpPr>
          <p:cNvPr id="4" name="Номер слайда 3"/>
          <p:cNvSpPr>
            <a:spLocks noGrp="1"/>
          </p:cNvSpPr>
          <p:nvPr>
            <p:ph type="sldNum" sz="quarter" idx="10"/>
          </p:nvPr>
        </p:nvSpPr>
        <p:spPr/>
        <p:txBody>
          <a:bodyPr/>
          <a:lstStyle/>
          <a:p>
            <a:fld id="{81024D6C-A30C-40D0-9447-B133B3F9CA13}" type="slidenum">
              <a:rPr lang="ru-RU" smtClean="0"/>
              <a:pPr/>
              <a:t>22</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dirty="0" smtClean="0"/>
              <a:t>Геномы и спермиев и ооцитов имеют высокий уровень </a:t>
            </a:r>
            <a:r>
              <a:rPr lang="ru-RU" dirty="0" err="1" smtClean="0"/>
              <a:t>метилирования</a:t>
            </a:r>
            <a:r>
              <a:rPr lang="ru-RU" dirty="0" smtClean="0"/>
              <a:t> ДНК.  Однако имеются определенные последовательности,</a:t>
            </a:r>
            <a:r>
              <a:rPr lang="ru-RU" baseline="0" dirty="0" smtClean="0"/>
              <a:t> которые являются </a:t>
            </a:r>
            <a:r>
              <a:rPr lang="ru-RU" baseline="0" dirty="0" err="1" smtClean="0"/>
              <a:t>метилированными</a:t>
            </a:r>
            <a:r>
              <a:rPr lang="ru-RU" baseline="0" dirty="0" smtClean="0"/>
              <a:t> только в ооцитах или спермиях.</a:t>
            </a:r>
          </a:p>
          <a:p>
            <a:r>
              <a:rPr lang="ru-RU" baseline="0" dirty="0" smtClean="0"/>
              <a:t>Геном ооцитов перед оплодотворением </a:t>
            </a:r>
            <a:r>
              <a:rPr lang="ru-RU" baseline="0" dirty="0" err="1" smtClean="0"/>
              <a:t>транскрипционно</a:t>
            </a:r>
            <a:r>
              <a:rPr lang="ru-RU" baseline="0" dirty="0" smtClean="0"/>
              <a:t> неактивен. Но в ооците содержатся РНК и белки, необходимые для первых нескольких делений дробления. </a:t>
            </a:r>
          </a:p>
          <a:p>
            <a:r>
              <a:rPr lang="ru-RU" baseline="0" dirty="0" smtClean="0"/>
              <a:t>Геном спермия высоко специализирован; его хроматин плотно упакован за счет наличия большого количества специфических белков – протаминов, которые замещают гистоны в процессе сперматогенеза. </a:t>
            </a:r>
          </a:p>
          <a:p>
            <a:r>
              <a:rPr lang="ru-RU" baseline="0" dirty="0" smtClean="0"/>
              <a:t>Вскоре после оплодотворения в геноме спермия протамины замещаются гистонами; происходит активное </a:t>
            </a:r>
            <a:r>
              <a:rPr lang="ru-RU" baseline="0" dirty="0" err="1" smtClean="0"/>
              <a:t>деметилирование</a:t>
            </a:r>
            <a:r>
              <a:rPr lang="ru-RU" baseline="0" dirty="0" smtClean="0"/>
              <a:t> ДНК мужского генома.  </a:t>
            </a:r>
          </a:p>
          <a:p>
            <a:endParaRPr lang="ru-RU" dirty="0"/>
          </a:p>
        </p:txBody>
      </p:sp>
      <p:sp>
        <p:nvSpPr>
          <p:cNvPr id="4" name="Номер слайда 3"/>
          <p:cNvSpPr>
            <a:spLocks noGrp="1"/>
          </p:cNvSpPr>
          <p:nvPr>
            <p:ph type="sldNum" sz="quarter" idx="10"/>
          </p:nvPr>
        </p:nvSpPr>
        <p:spPr/>
        <p:txBody>
          <a:bodyPr/>
          <a:lstStyle/>
          <a:p>
            <a:fld id="{81024D6C-A30C-40D0-9447-B133B3F9CA13}" type="slidenum">
              <a:rPr lang="ru-RU" smtClean="0"/>
              <a:pPr/>
              <a:t>23</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 оплодотворённом</a:t>
            </a:r>
            <a:r>
              <a:rPr lang="ru-RU" baseline="0" dirty="0" smtClean="0"/>
              <a:t> яйце значительное место занимает изменение уровней глобального </a:t>
            </a:r>
            <a:r>
              <a:rPr lang="ru-RU" baseline="0" dirty="0" err="1" smtClean="0"/>
              <a:t>метилирования</a:t>
            </a:r>
            <a:r>
              <a:rPr lang="ru-RU" baseline="0" dirty="0" smtClean="0"/>
              <a:t> ДНК. Анализ уровней </a:t>
            </a:r>
            <a:r>
              <a:rPr lang="ru-RU" baseline="0" dirty="0" err="1" smtClean="0"/>
              <a:t>метилирования</a:t>
            </a:r>
            <a:r>
              <a:rPr lang="ru-RU" baseline="0" dirty="0" smtClean="0"/>
              <a:t> хромосомной ДНК с использованием анти-5-метилцитозиновых антител первоначально показал, что один хромосомный набор на ранних стадиях эмбрионального дробления удивительным образом дефектен в отношении </a:t>
            </a:r>
            <a:r>
              <a:rPr lang="ru-RU" baseline="0" dirty="0" err="1" smtClean="0"/>
              <a:t>метилирования</a:t>
            </a:r>
            <a:r>
              <a:rPr lang="ru-RU" baseline="0" dirty="0" smtClean="0"/>
              <a:t> ДНК (</a:t>
            </a:r>
            <a:r>
              <a:rPr lang="en-US" baseline="0" dirty="0" err="1" smtClean="0"/>
              <a:t>Rougier</a:t>
            </a:r>
            <a:r>
              <a:rPr lang="en-US" baseline="0" dirty="0" smtClean="0"/>
              <a:t> et al</a:t>
            </a:r>
            <a:r>
              <a:rPr lang="ru-RU" baseline="0" dirty="0" smtClean="0"/>
              <a:t>.,</a:t>
            </a:r>
            <a:r>
              <a:rPr lang="en-US" baseline="0" dirty="0" smtClean="0"/>
              <a:t> 1998). </a:t>
            </a:r>
            <a:r>
              <a:rPr lang="ru-RU" baseline="0" dirty="0" smtClean="0"/>
              <a:t>Происхождение этого различия обнаружили, изучая зиготу до слияния материнского и отцовского пронуклеусов и используя для этого </a:t>
            </a:r>
            <a:r>
              <a:rPr lang="ru-RU" baseline="0" dirty="0" err="1" smtClean="0"/>
              <a:t>иммуноокрашивание</a:t>
            </a:r>
            <a:r>
              <a:rPr lang="ru-RU" baseline="0" dirty="0" smtClean="0"/>
              <a:t> 5-метилцитозина (</a:t>
            </a:r>
            <a:r>
              <a:rPr lang="en-US" baseline="0" dirty="0" smtClean="0"/>
              <a:t>Mayer et al</a:t>
            </a:r>
            <a:r>
              <a:rPr lang="ru-RU" baseline="0" dirty="0" smtClean="0"/>
              <a:t>., 2000). </a:t>
            </a:r>
          </a:p>
          <a:p>
            <a:r>
              <a:rPr lang="ru-RU" baseline="0" dirty="0" smtClean="0"/>
              <a:t>Вначале и материнский и отцовский </a:t>
            </a:r>
            <a:r>
              <a:rPr lang="ru-RU" baseline="0" dirty="0" err="1" smtClean="0"/>
              <a:t>пронуклеусы</a:t>
            </a:r>
            <a:r>
              <a:rPr lang="ru-RU" baseline="0" dirty="0" smtClean="0"/>
              <a:t> демонстрировали равное окрашивание, что позволяло предполагать, что геномы яйцеклетки и спермия имели эквивалентные уровни </a:t>
            </a:r>
            <a:r>
              <a:rPr lang="ru-RU" baseline="0" dirty="0" err="1" smtClean="0"/>
              <a:t>метилирования</a:t>
            </a:r>
            <a:r>
              <a:rPr lang="ru-RU" baseline="0" dirty="0" smtClean="0"/>
              <a:t> </a:t>
            </a:r>
            <a:r>
              <a:rPr lang="ru-RU" baseline="0" dirty="0" err="1" smtClean="0"/>
              <a:t>цитозинов</a:t>
            </a:r>
            <a:r>
              <a:rPr lang="ru-RU" baseline="0" dirty="0" smtClean="0"/>
              <a:t>. Однако через несколько часов после оплодотворения наблюдали резкую утерю 5-метилцитозинов исключительно из отцовского генома. </a:t>
            </a:r>
          </a:p>
          <a:p>
            <a:r>
              <a:rPr lang="ru-RU" baseline="0" dirty="0" smtClean="0"/>
              <a:t>Механизм утраты </a:t>
            </a:r>
            <a:r>
              <a:rPr lang="ru-RU" baseline="0" dirty="0" err="1" smtClean="0"/>
              <a:t>метилирования</a:t>
            </a:r>
            <a:r>
              <a:rPr lang="ru-RU" baseline="0" dirty="0" smtClean="0"/>
              <a:t> ДНК неизвестен, но он должен включать «активное» удаление этой модификации, поскольку в этот период нет никакой репликации ДНК. Интересно, что материнский геном тоже теряет метилирование ДНК в раннем эмбриогенезе, но в этом случае процесс является «пассивным» благодаря отсутствию поддерживающего метилирования ДНК во время ранних делений дробления. </a:t>
            </a:r>
          </a:p>
          <a:p>
            <a:r>
              <a:rPr lang="ru-RU" baseline="0" dirty="0" smtClean="0"/>
              <a:t>В целом предполагается, что в этот период удаляется более половины всего геномного </a:t>
            </a:r>
            <a:r>
              <a:rPr lang="ru-RU" baseline="0" dirty="0" err="1" smtClean="0"/>
              <a:t>метилирования</a:t>
            </a:r>
            <a:r>
              <a:rPr lang="ru-RU" baseline="0" dirty="0" smtClean="0"/>
              <a:t>. Новое метилирование ДНК начинается после имплантации эмбриона и продолжается в ходе гаструляции.</a:t>
            </a:r>
            <a:endParaRPr lang="ru-RU" dirty="0" smtClean="0"/>
          </a:p>
          <a:p>
            <a:endParaRPr lang="ru-RU" dirty="0"/>
          </a:p>
        </p:txBody>
      </p:sp>
      <p:sp>
        <p:nvSpPr>
          <p:cNvPr id="4" name="Номер слайда 3"/>
          <p:cNvSpPr>
            <a:spLocks noGrp="1"/>
          </p:cNvSpPr>
          <p:nvPr>
            <p:ph type="sldNum" sz="quarter" idx="10"/>
          </p:nvPr>
        </p:nvSpPr>
        <p:spPr/>
        <p:txBody>
          <a:bodyPr/>
          <a:lstStyle/>
          <a:p>
            <a:fld id="{81024D6C-A30C-40D0-9447-B133B3F9CA13}" type="slidenum">
              <a:rPr lang="ru-RU" smtClean="0"/>
              <a:pPr/>
              <a:t>24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Оплодотворение осуществляет две разные функции:</a:t>
            </a:r>
            <a:r>
              <a:rPr lang="ru-RU" baseline="0" dirty="0" smtClean="0"/>
              <a:t> половую (комбинирование генов двух родителей) и репродуктивную (создание нового организма). Первая из этих функций включает передачу генов от родителей потомкам, вторая – инициацию в цитоплазме яйца тех реакций, которые позволяют продолжать развитие.</a:t>
            </a:r>
          </a:p>
          <a:p>
            <a:r>
              <a:rPr lang="ru-RU" dirty="0" smtClean="0"/>
              <a:t>Основные процессы при оплодотворении:</a:t>
            </a:r>
          </a:p>
          <a:p>
            <a:pPr marL="228600" indent="-228600" algn="l">
              <a:buAutoNum type="arabicPeriod"/>
            </a:pPr>
            <a:r>
              <a:rPr lang="ru-RU" i="1" dirty="0" smtClean="0"/>
              <a:t>Контакт спермия с яйцом и их взаимное узнавание. </a:t>
            </a:r>
            <a:r>
              <a:rPr lang="ru-RU" dirty="0" smtClean="0"/>
              <a:t>Это этап качественного контроля. Спермий и яйцо должны принадлежать одному и</a:t>
            </a:r>
            <a:r>
              <a:rPr lang="ru-RU" baseline="0" dirty="0" smtClean="0"/>
              <a:t> тому же виду.</a:t>
            </a:r>
          </a:p>
          <a:p>
            <a:pPr marL="228600" indent="-228600" algn="l">
              <a:buAutoNum type="arabicPeriod"/>
            </a:pPr>
            <a:r>
              <a:rPr lang="ru-RU" i="1" baseline="0" dirty="0" smtClean="0"/>
              <a:t>Регуляция проникновения спермия в яйцо. </a:t>
            </a:r>
            <a:r>
              <a:rPr lang="ru-RU" baseline="0" dirty="0" smtClean="0"/>
              <a:t>Это этап количественного контроля. Только один спермий должен в конечном счёте оплодотворить яйцо. Все остальные спермии должны быть элиминированы.</a:t>
            </a:r>
          </a:p>
          <a:p>
            <a:pPr marL="228600" indent="-228600" algn="l">
              <a:buAutoNum type="arabicPeriod"/>
            </a:pPr>
            <a:r>
              <a:rPr lang="ru-RU" i="1" dirty="0" smtClean="0"/>
              <a:t>Слияние</a:t>
            </a:r>
            <a:r>
              <a:rPr lang="ru-RU" i="1" baseline="0" dirty="0" smtClean="0"/>
              <a:t> генетического материала спермия и яйца. </a:t>
            </a:r>
          </a:p>
          <a:p>
            <a:pPr marL="228600" indent="-228600" algn="l">
              <a:buAutoNum type="arabicPeriod"/>
            </a:pPr>
            <a:r>
              <a:rPr lang="ru-RU" i="1" baseline="0" dirty="0" smtClean="0"/>
              <a:t>Активация метаболизма яйца для его вступления на путь развития.</a:t>
            </a:r>
            <a:r>
              <a:rPr lang="ru-RU" i="1" dirty="0" smtClean="0"/>
              <a:t> </a:t>
            </a:r>
          </a:p>
          <a:p>
            <a:endParaRPr lang="ru-RU" dirty="0"/>
          </a:p>
        </p:txBody>
      </p:sp>
      <p:sp>
        <p:nvSpPr>
          <p:cNvPr id="4" name="Номер слайда 3"/>
          <p:cNvSpPr>
            <a:spLocks noGrp="1"/>
          </p:cNvSpPr>
          <p:nvPr>
            <p:ph type="sldNum" sz="quarter" idx="10"/>
          </p:nvPr>
        </p:nvSpPr>
        <p:spPr/>
        <p:txBody>
          <a:bodyPr/>
          <a:lstStyle/>
          <a:p>
            <a:fld id="{81024D6C-A30C-40D0-9447-B133B3F9CA13}"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 случае </a:t>
            </a:r>
            <a:r>
              <a:rPr lang="ru-RU" dirty="0" err="1" smtClean="0"/>
              <a:t>однородительской</a:t>
            </a:r>
            <a:r>
              <a:rPr lang="ru-RU" dirty="0" smtClean="0"/>
              <a:t> </a:t>
            </a:r>
            <a:r>
              <a:rPr lang="ru-RU" dirty="0" err="1" smtClean="0"/>
              <a:t>дисомии</a:t>
            </a:r>
            <a:r>
              <a:rPr lang="ru-RU" dirty="0" smtClean="0"/>
              <a:t>, человек</a:t>
            </a:r>
            <a:r>
              <a:rPr lang="ru-RU" baseline="0" dirty="0" smtClean="0"/>
              <a:t> имеет нормальный кариотип (46 хромосом), однако, обе хромосомы одной из пар получены им от одного из родителей. Причин возникновения ОРД несколько, но наиболее вероятны из них четыре:</a:t>
            </a:r>
          </a:p>
          <a:p>
            <a:pPr marL="228600" indent="-228600">
              <a:buAutoNum type="arabicPeriod"/>
            </a:pPr>
            <a:r>
              <a:rPr lang="ru-RU" baseline="0" dirty="0" err="1" smtClean="0"/>
              <a:t>Нерасхождение</a:t>
            </a:r>
            <a:r>
              <a:rPr lang="ru-RU" baseline="0" dirty="0" smtClean="0"/>
              <a:t> хромосом во втором </a:t>
            </a:r>
            <a:r>
              <a:rPr lang="ru-RU" baseline="0" dirty="0" err="1" smtClean="0"/>
              <a:t>мейотическом</a:t>
            </a:r>
            <a:r>
              <a:rPr lang="ru-RU" baseline="0" dirty="0" smtClean="0"/>
              <a:t> делении с образованием совершенно идентичных хроматид</a:t>
            </a:r>
          </a:p>
          <a:p>
            <a:pPr marL="228600" indent="-228600">
              <a:buAutoNum type="arabicPeriod"/>
            </a:pPr>
            <a:r>
              <a:rPr lang="ru-RU" baseline="0" dirty="0" err="1" smtClean="0"/>
              <a:t>Нерасхождение</a:t>
            </a:r>
            <a:r>
              <a:rPr lang="ru-RU" baseline="0" dirty="0" smtClean="0"/>
              <a:t> хромосом в первом делении мейоза с возникновением негомологичных хромосом</a:t>
            </a:r>
          </a:p>
          <a:p>
            <a:pPr marL="228600" indent="-228600">
              <a:buAutoNum type="arabicPeriod"/>
            </a:pPr>
            <a:r>
              <a:rPr lang="ru-RU" baseline="0" dirty="0" smtClean="0"/>
              <a:t>Исправление возникшей при делении клеток </a:t>
            </a:r>
            <a:r>
              <a:rPr lang="ru-RU" baseline="0" dirty="0" err="1" smtClean="0"/>
              <a:t>трисомии</a:t>
            </a:r>
            <a:r>
              <a:rPr lang="ru-RU" baseline="0" dirty="0" smtClean="0"/>
              <a:t> или </a:t>
            </a:r>
            <a:r>
              <a:rPr lang="ru-RU" baseline="0" dirty="0" err="1" smtClean="0"/>
              <a:t>моносомии</a:t>
            </a:r>
            <a:r>
              <a:rPr lang="ru-RU" baseline="0" dirty="0" smtClean="0"/>
              <a:t> по  хромосомам, содержащим </a:t>
            </a:r>
            <a:r>
              <a:rPr lang="ru-RU" baseline="0" dirty="0" err="1" smtClean="0"/>
              <a:t>импринтированные</a:t>
            </a:r>
            <a:r>
              <a:rPr lang="ru-RU" baseline="0" dirty="0" smtClean="0"/>
              <a:t> гены</a:t>
            </a:r>
          </a:p>
          <a:p>
            <a:pPr marL="228600" indent="-228600">
              <a:buAutoNum type="arabicPeriod"/>
            </a:pPr>
            <a:r>
              <a:rPr lang="ru-RU" baseline="0" dirty="0" smtClean="0"/>
              <a:t>Соматическая рекомбинация хромосом, т. е. обмен между </a:t>
            </a:r>
            <a:r>
              <a:rPr lang="ru-RU" baseline="0" dirty="0" err="1" smtClean="0"/>
              <a:t>несестренскими</a:t>
            </a:r>
            <a:r>
              <a:rPr lang="ru-RU" baseline="0" dirty="0" smtClean="0"/>
              <a:t> хроматидами гомологичных хромосом в соматических клетках.</a:t>
            </a:r>
            <a:endParaRPr lang="ru-RU" dirty="0"/>
          </a:p>
        </p:txBody>
      </p:sp>
      <p:sp>
        <p:nvSpPr>
          <p:cNvPr id="4" name="Номер слайда 3"/>
          <p:cNvSpPr>
            <a:spLocks noGrp="1"/>
          </p:cNvSpPr>
          <p:nvPr>
            <p:ph type="sldNum" sz="quarter" idx="10"/>
          </p:nvPr>
        </p:nvSpPr>
        <p:spPr/>
        <p:txBody>
          <a:bodyPr/>
          <a:lstStyle/>
          <a:p>
            <a:fld id="{81024D6C-A30C-40D0-9447-B133B3F9CA13}" type="slidenum">
              <a:rPr lang="ru-RU" smtClean="0"/>
              <a:pPr/>
              <a:t>25</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Синдром </a:t>
            </a:r>
            <a:r>
              <a:rPr lang="ru-RU" dirty="0" err="1" smtClean="0"/>
              <a:t>Прадера-Вилли</a:t>
            </a:r>
            <a:r>
              <a:rPr lang="ru-RU" dirty="0" smtClean="0"/>
              <a:t> и синдром </a:t>
            </a:r>
            <a:r>
              <a:rPr lang="ru-RU" dirty="0" err="1" smtClean="0"/>
              <a:t>Ангельмана</a:t>
            </a:r>
            <a:r>
              <a:rPr lang="ru-RU" dirty="0" smtClean="0"/>
              <a:t> были первыми изученными нарушениями геномного импринтинга.  Данные синдромы вызываются одной и той же </a:t>
            </a:r>
            <a:r>
              <a:rPr lang="ru-RU" dirty="0" err="1" smtClean="0"/>
              <a:t>делецией</a:t>
            </a:r>
            <a:r>
              <a:rPr lang="ru-RU" dirty="0" smtClean="0"/>
              <a:t> в хромосоме</a:t>
            </a:r>
            <a:r>
              <a:rPr lang="ru-RU" baseline="0" dirty="0" smtClean="0"/>
              <a:t> 15, но внешние проявления синдромов различны. </a:t>
            </a:r>
            <a:endParaRPr lang="ru-RU" dirty="0"/>
          </a:p>
        </p:txBody>
      </p:sp>
      <p:sp>
        <p:nvSpPr>
          <p:cNvPr id="4" name="Номер слайда 3"/>
          <p:cNvSpPr>
            <a:spLocks noGrp="1"/>
          </p:cNvSpPr>
          <p:nvPr>
            <p:ph type="sldNum" sz="quarter" idx="10"/>
          </p:nvPr>
        </p:nvSpPr>
        <p:spPr/>
        <p:txBody>
          <a:bodyPr/>
          <a:lstStyle/>
          <a:p>
            <a:fld id="{81024D6C-A30C-40D0-9447-B133B3F9CA13}" type="slidenum">
              <a:rPr lang="ru-RU" smtClean="0"/>
              <a:pPr/>
              <a:t>26</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Наиболее частым хромосомным дефектом при синдроме </a:t>
            </a:r>
            <a:r>
              <a:rPr lang="ru-RU" dirty="0" err="1" smtClean="0"/>
              <a:t>Прадера</a:t>
            </a:r>
            <a:r>
              <a:rPr lang="ru-RU" dirty="0" smtClean="0"/>
              <a:t>-Вилли (СПВ) и синдроме</a:t>
            </a:r>
            <a:r>
              <a:rPr lang="ru-RU" baseline="0" dirty="0" smtClean="0"/>
              <a:t> </a:t>
            </a:r>
            <a:r>
              <a:rPr lang="ru-RU" baseline="0" dirty="0" err="1" smtClean="0"/>
              <a:t>Ангельмана</a:t>
            </a:r>
            <a:r>
              <a:rPr lang="ru-RU" baseline="0" dirty="0" smtClean="0"/>
              <a:t> (СА) является интерстициальная </a:t>
            </a:r>
            <a:r>
              <a:rPr lang="ru-RU" baseline="0" dirty="0" err="1" smtClean="0"/>
              <a:t>делеция</a:t>
            </a:r>
            <a:r>
              <a:rPr lang="ru-RU" baseline="0" dirty="0" smtClean="0"/>
              <a:t> критического района хромосомы </a:t>
            </a:r>
            <a:r>
              <a:rPr lang="ru-RU" sz="1200" dirty="0" smtClean="0">
                <a:latin typeface="Calibri"/>
                <a:cs typeface="Calibri"/>
              </a:rPr>
              <a:t>15 (</a:t>
            </a:r>
            <a:r>
              <a:rPr lang="en-US" sz="1200" dirty="0" smtClean="0">
                <a:latin typeface="Calibri"/>
                <a:cs typeface="Calibri"/>
              </a:rPr>
              <a:t>q</a:t>
            </a:r>
            <a:r>
              <a:rPr lang="ru-RU" sz="1200" dirty="0" smtClean="0">
                <a:latin typeface="Calibri"/>
                <a:cs typeface="Calibri"/>
              </a:rPr>
              <a:t>11-</a:t>
            </a:r>
            <a:r>
              <a:rPr lang="en-US" sz="1200" dirty="0" smtClean="0">
                <a:latin typeface="Calibri"/>
                <a:cs typeface="Calibri"/>
              </a:rPr>
              <a:t>q</a:t>
            </a:r>
            <a:r>
              <a:rPr lang="ru-RU" sz="1200" dirty="0" smtClean="0">
                <a:latin typeface="Calibri"/>
                <a:cs typeface="Calibri"/>
              </a:rPr>
              <a:t>13) протяженностью 4 миллиона пар нуклеотидов, который содержит</a:t>
            </a:r>
            <a:r>
              <a:rPr lang="ru-RU" sz="1200" baseline="0" dirty="0" smtClean="0">
                <a:latin typeface="Calibri"/>
                <a:cs typeface="Calibri"/>
              </a:rPr>
              <a:t> кластер импринтированных генов (2-3 миллиона пар нуклеотидов) и </a:t>
            </a:r>
            <a:r>
              <a:rPr lang="ru-RU" sz="1200" baseline="0" dirty="0" err="1" smtClean="0">
                <a:latin typeface="Calibri"/>
                <a:cs typeface="Calibri"/>
              </a:rPr>
              <a:t>неимпринтированную</a:t>
            </a:r>
            <a:r>
              <a:rPr lang="ru-RU" sz="1200" baseline="0" dirty="0" smtClean="0">
                <a:latin typeface="Calibri"/>
                <a:cs typeface="Calibri"/>
              </a:rPr>
              <a:t> область (1-2 миллиона пар нуклеотидов). </a:t>
            </a:r>
          </a:p>
          <a:p>
            <a:r>
              <a:rPr lang="ru-RU" sz="1200" baseline="0" dirty="0" smtClean="0">
                <a:latin typeface="Calibri"/>
                <a:cs typeface="Calibri"/>
              </a:rPr>
              <a:t>Критическая для СПВ область содержит гены, кодирующие белки (</a:t>
            </a:r>
            <a:r>
              <a:rPr lang="en-US" sz="1200" baseline="0" dirty="0" smtClean="0">
                <a:latin typeface="Calibri"/>
                <a:cs typeface="Calibri"/>
              </a:rPr>
              <a:t>ZNF127</a:t>
            </a:r>
            <a:r>
              <a:rPr lang="ru-RU" sz="1200" baseline="0" dirty="0" smtClean="0">
                <a:latin typeface="Calibri"/>
                <a:cs typeface="Calibri"/>
              </a:rPr>
              <a:t>,</a:t>
            </a:r>
            <a:r>
              <a:rPr lang="en-US" sz="1200" baseline="0" dirty="0" smtClean="0">
                <a:latin typeface="Calibri"/>
                <a:cs typeface="Calibri"/>
              </a:rPr>
              <a:t> NDN</a:t>
            </a:r>
            <a:r>
              <a:rPr lang="ru-RU" sz="1200" baseline="0" dirty="0" smtClean="0">
                <a:latin typeface="Calibri"/>
                <a:cs typeface="Calibri"/>
              </a:rPr>
              <a:t>,</a:t>
            </a:r>
            <a:r>
              <a:rPr lang="en-US" sz="1200" baseline="0" dirty="0" smtClean="0">
                <a:latin typeface="Calibri"/>
                <a:cs typeface="Calibri"/>
              </a:rPr>
              <a:t> SNR</a:t>
            </a:r>
            <a:r>
              <a:rPr lang="ru-RU" sz="1200" baseline="0" dirty="0" smtClean="0">
                <a:latin typeface="Calibri"/>
                <a:cs typeface="Calibri"/>
              </a:rPr>
              <a:t>Р</a:t>
            </a:r>
            <a:r>
              <a:rPr lang="en-US" sz="1200" baseline="0" dirty="0" smtClean="0">
                <a:latin typeface="Calibri"/>
                <a:cs typeface="Calibri"/>
              </a:rPr>
              <a:t>N).</a:t>
            </a:r>
            <a:r>
              <a:rPr lang="ru-RU" sz="1200" baseline="0" dirty="0" smtClean="0">
                <a:latin typeface="Calibri"/>
                <a:cs typeface="Calibri"/>
              </a:rPr>
              <a:t> Перечисленные локусы </a:t>
            </a:r>
            <a:r>
              <a:rPr lang="ru-RU" sz="1200" baseline="0" dirty="0" err="1" smtClean="0">
                <a:latin typeface="Calibri"/>
                <a:cs typeface="Calibri"/>
              </a:rPr>
              <a:t>экспрессируются</a:t>
            </a:r>
            <a:r>
              <a:rPr lang="ru-RU" sz="1200" baseline="0" dirty="0" smtClean="0">
                <a:latin typeface="Calibri"/>
                <a:cs typeface="Calibri"/>
              </a:rPr>
              <a:t> </a:t>
            </a:r>
            <a:r>
              <a:rPr lang="ru-RU" sz="1200" baseline="0" dirty="0" err="1" smtClean="0">
                <a:latin typeface="Calibri"/>
                <a:cs typeface="Calibri"/>
              </a:rPr>
              <a:t>моноаллельно</a:t>
            </a:r>
            <a:r>
              <a:rPr lang="ru-RU" sz="1200" baseline="0" dirty="0" smtClean="0">
                <a:latin typeface="Calibri"/>
                <a:cs typeface="Calibri"/>
              </a:rPr>
              <a:t> на хромосоме отцовского происхождения. </a:t>
            </a:r>
          </a:p>
          <a:p>
            <a:r>
              <a:rPr lang="ru-RU" sz="1200" baseline="0" dirty="0" err="1" smtClean="0">
                <a:latin typeface="Calibri"/>
                <a:cs typeface="Calibri"/>
              </a:rPr>
              <a:t>Моноаллельная</a:t>
            </a:r>
            <a:r>
              <a:rPr lang="ru-RU" sz="1200" baseline="0" dirty="0" smtClean="0">
                <a:latin typeface="Calibri"/>
                <a:cs typeface="Calibri"/>
              </a:rPr>
              <a:t> экспрессия на материнской хромосоме показана для гена </a:t>
            </a:r>
            <a:r>
              <a:rPr lang="en-US" sz="1200" baseline="0" dirty="0" smtClean="0">
                <a:latin typeface="Calibri"/>
                <a:cs typeface="Calibri"/>
              </a:rPr>
              <a:t>UBE3A</a:t>
            </a:r>
            <a:r>
              <a:rPr lang="ru-RU" sz="1200" baseline="0" dirty="0" smtClean="0">
                <a:latin typeface="Calibri"/>
                <a:cs typeface="Calibri"/>
              </a:rPr>
              <a:t>, расположенного в дистальной части района </a:t>
            </a:r>
            <a:r>
              <a:rPr lang="en-US" sz="1200" dirty="0" smtClean="0">
                <a:latin typeface="Calibri"/>
                <a:cs typeface="Calibri"/>
              </a:rPr>
              <a:t>q</a:t>
            </a:r>
            <a:r>
              <a:rPr lang="ru-RU" sz="1200" dirty="0" smtClean="0">
                <a:latin typeface="Calibri"/>
                <a:cs typeface="Calibri"/>
              </a:rPr>
              <a:t>11-</a:t>
            </a:r>
            <a:r>
              <a:rPr lang="en-US" sz="1200" dirty="0" smtClean="0">
                <a:latin typeface="Calibri"/>
                <a:cs typeface="Calibri"/>
              </a:rPr>
              <a:t>q</a:t>
            </a:r>
            <a:r>
              <a:rPr lang="ru-RU" sz="1200" dirty="0" smtClean="0">
                <a:latin typeface="Calibri"/>
                <a:cs typeface="Calibri"/>
              </a:rPr>
              <a:t>13 хромосомы 15 .</a:t>
            </a:r>
            <a:r>
              <a:rPr lang="ru-RU" sz="1200" baseline="0" dirty="0" smtClean="0">
                <a:latin typeface="Calibri"/>
                <a:cs typeface="Calibri"/>
              </a:rPr>
              <a:t> </a:t>
            </a:r>
            <a:r>
              <a:rPr lang="ru-RU" dirty="0" smtClean="0"/>
              <a:t> </a:t>
            </a:r>
          </a:p>
          <a:p>
            <a:r>
              <a:rPr lang="ru-RU" dirty="0" smtClean="0"/>
              <a:t>Таким образом, в норме гены </a:t>
            </a:r>
            <a:r>
              <a:rPr lang="en-US" sz="1200" baseline="0" dirty="0" smtClean="0">
                <a:latin typeface="Calibri"/>
                <a:cs typeface="Calibri"/>
              </a:rPr>
              <a:t>ZNF127</a:t>
            </a:r>
            <a:r>
              <a:rPr lang="ru-RU" sz="1200" baseline="0" dirty="0" smtClean="0">
                <a:latin typeface="Calibri"/>
                <a:cs typeface="Calibri"/>
              </a:rPr>
              <a:t>,</a:t>
            </a:r>
            <a:r>
              <a:rPr lang="en-US" sz="1200" baseline="0" dirty="0" smtClean="0">
                <a:latin typeface="Calibri"/>
                <a:cs typeface="Calibri"/>
              </a:rPr>
              <a:t> NDN</a:t>
            </a:r>
            <a:r>
              <a:rPr lang="ru-RU" sz="1200" baseline="0" dirty="0" smtClean="0">
                <a:latin typeface="Calibri"/>
                <a:cs typeface="Calibri"/>
              </a:rPr>
              <a:t>,</a:t>
            </a:r>
            <a:r>
              <a:rPr lang="en-US" sz="1200" baseline="0" dirty="0" smtClean="0">
                <a:latin typeface="Calibri"/>
                <a:cs typeface="Calibri"/>
              </a:rPr>
              <a:t> SNR</a:t>
            </a:r>
            <a:r>
              <a:rPr lang="ru-RU" sz="1200" baseline="0" dirty="0" smtClean="0">
                <a:latin typeface="Calibri"/>
                <a:cs typeface="Calibri"/>
              </a:rPr>
              <a:t>Р</a:t>
            </a:r>
            <a:r>
              <a:rPr lang="en-US" sz="1200" baseline="0" dirty="0" smtClean="0">
                <a:latin typeface="Calibri"/>
                <a:cs typeface="Calibri"/>
              </a:rPr>
              <a:t>N</a:t>
            </a:r>
            <a:r>
              <a:rPr lang="ru-RU" sz="1200" baseline="0" dirty="0" smtClean="0">
                <a:latin typeface="Calibri"/>
                <a:cs typeface="Calibri"/>
              </a:rPr>
              <a:t> активны на отцовской хромосоме, а ген </a:t>
            </a:r>
            <a:r>
              <a:rPr lang="en-US" sz="1200" baseline="0" dirty="0" smtClean="0">
                <a:latin typeface="Calibri"/>
                <a:cs typeface="Calibri"/>
              </a:rPr>
              <a:t>UBE3A</a:t>
            </a:r>
            <a:r>
              <a:rPr lang="ru-RU" sz="1200" baseline="0" dirty="0" smtClean="0">
                <a:latin typeface="Calibri"/>
                <a:cs typeface="Calibri"/>
              </a:rPr>
              <a:t> работает только на материнской хромосоме. Ген </a:t>
            </a:r>
            <a:r>
              <a:rPr lang="en-US" sz="1200" baseline="0" dirty="0" smtClean="0">
                <a:latin typeface="Calibri"/>
                <a:cs typeface="Calibri"/>
              </a:rPr>
              <a:t>UBE3A</a:t>
            </a:r>
            <a:r>
              <a:rPr lang="ru-RU" sz="1200" baseline="0" dirty="0" smtClean="0">
                <a:latin typeface="Calibri"/>
                <a:cs typeface="Calibri"/>
              </a:rPr>
              <a:t> </a:t>
            </a:r>
            <a:r>
              <a:rPr lang="ru-RU" sz="1200" baseline="0" dirty="0" err="1" smtClean="0">
                <a:latin typeface="Calibri"/>
                <a:cs typeface="Calibri"/>
              </a:rPr>
              <a:t>экспрессируется</a:t>
            </a:r>
            <a:r>
              <a:rPr lang="ru-RU" sz="1200" baseline="0" dirty="0" smtClean="0">
                <a:latin typeface="Calibri"/>
                <a:cs typeface="Calibri"/>
              </a:rPr>
              <a:t> в мозжечковых клетках </a:t>
            </a:r>
            <a:r>
              <a:rPr lang="ru-RU" sz="1200" baseline="0" dirty="0" err="1" smtClean="0">
                <a:latin typeface="Calibri"/>
                <a:cs typeface="Calibri"/>
              </a:rPr>
              <a:t>Пуркинье</a:t>
            </a:r>
            <a:r>
              <a:rPr lang="ru-RU" sz="1200" baseline="0" dirty="0" smtClean="0">
                <a:latin typeface="Calibri"/>
                <a:cs typeface="Calibri"/>
              </a:rPr>
              <a:t>, в нейронах </a:t>
            </a:r>
            <a:r>
              <a:rPr lang="ru-RU" sz="1200" baseline="0" dirty="0" err="1" smtClean="0">
                <a:latin typeface="Calibri"/>
                <a:cs typeface="Calibri"/>
              </a:rPr>
              <a:t>гиппокампа</a:t>
            </a:r>
            <a:r>
              <a:rPr lang="ru-RU" sz="1200" baseline="0" dirty="0" smtClean="0">
                <a:latin typeface="Calibri"/>
                <a:cs typeface="Calibri"/>
              </a:rPr>
              <a:t>. </a:t>
            </a:r>
            <a:endParaRPr lang="ru-RU" dirty="0"/>
          </a:p>
        </p:txBody>
      </p:sp>
      <p:sp>
        <p:nvSpPr>
          <p:cNvPr id="4" name="Номер слайда 3"/>
          <p:cNvSpPr>
            <a:spLocks noGrp="1"/>
          </p:cNvSpPr>
          <p:nvPr>
            <p:ph type="sldNum" sz="quarter" idx="10"/>
          </p:nvPr>
        </p:nvSpPr>
        <p:spPr/>
        <p:txBody>
          <a:bodyPr/>
          <a:lstStyle/>
          <a:p>
            <a:fld id="{81024D6C-A30C-40D0-9447-B133B3F9CA13}" type="slidenum">
              <a:rPr lang="ru-RU" smtClean="0"/>
              <a:pPr/>
              <a:t>27</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Наиболее частой причиной возникновения синдрома </a:t>
            </a:r>
            <a:r>
              <a:rPr lang="ru-RU" dirty="0" err="1" smtClean="0"/>
              <a:t>Прадера</a:t>
            </a:r>
            <a:r>
              <a:rPr lang="ru-RU" dirty="0" smtClean="0"/>
              <a:t>-Вилли и синдрома </a:t>
            </a:r>
            <a:r>
              <a:rPr lang="ru-RU" dirty="0" err="1" smtClean="0"/>
              <a:t>Ангельмана</a:t>
            </a:r>
            <a:r>
              <a:rPr lang="ru-RU" dirty="0" smtClean="0"/>
              <a:t> является </a:t>
            </a:r>
            <a:r>
              <a:rPr lang="ru-RU" dirty="0" err="1" smtClean="0"/>
              <a:t>делеция</a:t>
            </a:r>
            <a:r>
              <a:rPr lang="ru-RU" dirty="0" smtClean="0"/>
              <a:t> критического района хромосомы 15. Два данных </a:t>
            </a:r>
            <a:r>
              <a:rPr lang="ru-RU" dirty="0" err="1" smtClean="0"/>
              <a:t>синдроа</a:t>
            </a:r>
            <a:r>
              <a:rPr lang="ru-RU" dirty="0" smtClean="0"/>
              <a:t> – это классические примеры наследственных заболеваний, возникновение которых зависит от родительского происхождения хромосомных перестроек. При синдроме </a:t>
            </a:r>
            <a:r>
              <a:rPr lang="ru-RU" dirty="0" err="1" smtClean="0"/>
              <a:t>Прадера</a:t>
            </a:r>
            <a:r>
              <a:rPr lang="ru-RU" dirty="0" smtClean="0"/>
              <a:t>-Вилли происходит </a:t>
            </a:r>
            <a:r>
              <a:rPr lang="ru-RU" dirty="0" err="1" smtClean="0"/>
              <a:t>делеция</a:t>
            </a:r>
            <a:r>
              <a:rPr lang="ru-RU" dirty="0" smtClean="0"/>
              <a:t> </a:t>
            </a:r>
            <a:r>
              <a:rPr lang="ru-RU" dirty="0" err="1" smtClean="0"/>
              <a:t>неметилированных</a:t>
            </a:r>
            <a:r>
              <a:rPr lang="ru-RU" dirty="0" smtClean="0"/>
              <a:t> (активных) генов на отцовской хромосоме. Эти же гены на материнской хромосоме </a:t>
            </a:r>
            <a:r>
              <a:rPr lang="ru-RU" dirty="0" err="1" smtClean="0"/>
              <a:t>метилированы</a:t>
            </a:r>
            <a:r>
              <a:rPr lang="ru-RU" dirty="0" smtClean="0"/>
              <a:t> и неактивны. На мышах показано, что отсутствие активной копии гена </a:t>
            </a:r>
            <a:r>
              <a:rPr lang="en-US" dirty="0" smtClean="0"/>
              <a:t>SNRPN</a:t>
            </a:r>
            <a:r>
              <a:rPr lang="ru-RU" dirty="0" smtClean="0"/>
              <a:t> приводит к гипотонии, задержке роста и гибели до окончания периода вскармливания. </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При синдроме </a:t>
            </a:r>
            <a:r>
              <a:rPr lang="ru-RU" dirty="0" err="1" smtClean="0"/>
              <a:t>Ангельмана</a:t>
            </a:r>
            <a:r>
              <a:rPr lang="ru-RU" dirty="0" smtClean="0"/>
              <a:t> происходит </a:t>
            </a:r>
            <a:r>
              <a:rPr lang="ru-RU" dirty="0" err="1" smtClean="0"/>
              <a:t>делеция</a:t>
            </a:r>
            <a:r>
              <a:rPr lang="ru-RU" dirty="0" smtClean="0"/>
              <a:t> гена </a:t>
            </a:r>
            <a:r>
              <a:rPr lang="en-US" dirty="0" smtClean="0"/>
              <a:t>UBE3A</a:t>
            </a:r>
            <a:r>
              <a:rPr lang="ru-RU" dirty="0" smtClean="0"/>
              <a:t> на материнской хромосоме. Оставшаяся копия данного гена на отцовской хромосоме не </a:t>
            </a:r>
            <a:r>
              <a:rPr lang="ru-RU" dirty="0" err="1" smtClean="0"/>
              <a:t>экспрессируется</a:t>
            </a:r>
            <a:r>
              <a:rPr lang="ru-RU"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Вторая возможная причина развития данных синдромов – однородительская дисомия, т.е. наследование обоих гомологов хромосомы 15 от одного из родителей. Из-за функциональной неравнозначности отцовской и материнской</a:t>
            </a:r>
            <a:r>
              <a:rPr lang="ru-RU" baseline="0" dirty="0" smtClean="0"/>
              <a:t> хромосом 15 наличие у ребенка двух структурно полноценных хромосом материнского происхождения не обеспечивает нормального развития и, как в случае отцовской </a:t>
            </a:r>
            <a:r>
              <a:rPr lang="ru-RU" baseline="0" dirty="0" err="1" smtClean="0"/>
              <a:t>делеции</a:t>
            </a:r>
            <a:r>
              <a:rPr lang="ru-RU" baseline="0" dirty="0" smtClean="0"/>
              <a:t>, приводит к развитию синдрома </a:t>
            </a:r>
            <a:r>
              <a:rPr lang="ru-RU" baseline="0" dirty="0" err="1" smtClean="0"/>
              <a:t>Прадера-Вилли</a:t>
            </a:r>
            <a:r>
              <a:rPr lang="ru-RU" baseline="0" dirty="0" smtClean="0"/>
              <a:t>. Аналогично отцовская однородительская дисомия приводит к развитию синдрома </a:t>
            </a:r>
            <a:r>
              <a:rPr lang="ru-RU" baseline="0" dirty="0" err="1" smtClean="0"/>
              <a:t>Ангельмана</a:t>
            </a:r>
            <a:r>
              <a:rPr lang="ru-RU" baseline="0" dirty="0" smtClean="0"/>
              <a:t>. </a:t>
            </a: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Другой причиной синдрома </a:t>
            </a:r>
            <a:r>
              <a:rPr lang="ru-RU" sz="1200" dirty="0" err="1" smtClean="0"/>
              <a:t>Прадера-Вилли</a:t>
            </a:r>
            <a:r>
              <a:rPr lang="ru-RU" sz="1200" dirty="0" smtClean="0"/>
              <a:t> и синдрома </a:t>
            </a:r>
            <a:r>
              <a:rPr lang="ru-RU" sz="1200" dirty="0" err="1" smtClean="0"/>
              <a:t>Ангельмана</a:t>
            </a:r>
            <a:r>
              <a:rPr lang="ru-RU" sz="1200" dirty="0" smtClean="0"/>
              <a:t> являются мутации, которые препятствуют переустановке импринтинга во время </a:t>
            </a:r>
            <a:r>
              <a:rPr lang="ru-RU" sz="1200" dirty="0" err="1" smtClean="0"/>
              <a:t>гаматогенеза</a:t>
            </a:r>
            <a:r>
              <a:rPr lang="ru-RU" sz="1200" dirty="0" smtClean="0"/>
              <a:t> у родителя. Если в сперматогенезе отца на его </a:t>
            </a:r>
            <a:r>
              <a:rPr lang="ru-RU" sz="1200" b="1" dirty="0" smtClean="0"/>
              <a:t>материнской</a:t>
            </a:r>
            <a:r>
              <a:rPr lang="ru-RU" sz="1200" dirty="0" smtClean="0"/>
              <a:t> хромосоме не происходит замены «женского» характера </a:t>
            </a:r>
            <a:r>
              <a:rPr lang="ru-RU" sz="1200" dirty="0" err="1" smtClean="0"/>
              <a:t>метилирования</a:t>
            </a:r>
            <a:r>
              <a:rPr lang="ru-RU" sz="1200" dirty="0" smtClean="0"/>
              <a:t> на «мужской», то в следующем поколении возникает состояние, похожее на </a:t>
            </a:r>
            <a:r>
              <a:rPr lang="ru-RU" sz="1200" dirty="0" err="1" smtClean="0"/>
              <a:t>однородительскую</a:t>
            </a:r>
            <a:r>
              <a:rPr lang="ru-RU" sz="1200" dirty="0" smtClean="0"/>
              <a:t> </a:t>
            </a:r>
            <a:r>
              <a:rPr lang="ru-RU" sz="1200" dirty="0" err="1" smtClean="0"/>
              <a:t>дисомию</a:t>
            </a:r>
            <a:r>
              <a:rPr lang="ru-RU" sz="1200" dirty="0" smtClean="0"/>
              <a:t>. Т.е. мутации в центре импринтинга могут передаваться молча через зародышевую линию одного пола и блокировать установление характерного геномного импринтинга у противоположного пола.  </a:t>
            </a:r>
            <a:endParaRPr lang="ru-RU" dirty="0"/>
          </a:p>
        </p:txBody>
      </p:sp>
      <p:sp>
        <p:nvSpPr>
          <p:cNvPr id="4" name="Номер слайда 3"/>
          <p:cNvSpPr>
            <a:spLocks noGrp="1"/>
          </p:cNvSpPr>
          <p:nvPr>
            <p:ph type="sldNum" sz="quarter" idx="10"/>
          </p:nvPr>
        </p:nvSpPr>
        <p:spPr/>
        <p:txBody>
          <a:bodyPr/>
          <a:lstStyle/>
          <a:p>
            <a:fld id="{81024D6C-A30C-40D0-9447-B133B3F9CA13}" type="slidenum">
              <a:rPr lang="ru-RU" smtClean="0"/>
              <a:pPr/>
              <a:t>28</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342900" indent="-342900">
              <a:buNone/>
            </a:pPr>
            <a:r>
              <a:rPr lang="ru-RU" sz="1200" dirty="0" smtClean="0"/>
              <a:t>       Синдром впервые описан в 1956 году. Фенотипические проявления синдрома:</a:t>
            </a:r>
          </a:p>
          <a:p>
            <a:pPr marL="342900" indent="-342900">
              <a:buAutoNum type="arabicPeriod"/>
            </a:pPr>
            <a:r>
              <a:rPr lang="ru-RU" sz="1200" dirty="0" smtClean="0"/>
              <a:t>До рождения: низкая подвижность плода</a:t>
            </a:r>
          </a:p>
          <a:p>
            <a:pPr marL="342900" indent="-342900">
              <a:buAutoNum type="arabicPeriod"/>
            </a:pPr>
            <a:r>
              <a:rPr lang="ru-RU" sz="1200" dirty="0" smtClean="0"/>
              <a:t>Часто — неправильное положение плода</a:t>
            </a:r>
          </a:p>
          <a:p>
            <a:pPr marL="342900" indent="-342900">
              <a:buAutoNum type="arabicPeriod"/>
            </a:pPr>
            <a:r>
              <a:rPr lang="ru-RU" sz="1200" dirty="0" smtClean="0"/>
              <a:t>Дисплазия тазобедренных суставов</a:t>
            </a:r>
          </a:p>
          <a:p>
            <a:pPr marL="342900" indent="-342900">
              <a:buAutoNum type="arabicPeriod"/>
            </a:pPr>
            <a:r>
              <a:rPr lang="ru-RU" sz="1200" dirty="0" smtClean="0"/>
              <a:t>Склонность к перееданию (чаще проявляется к 2-м годам)</a:t>
            </a:r>
          </a:p>
          <a:p>
            <a:pPr marL="342900" indent="-342900">
              <a:buAutoNum type="arabicPeriod"/>
            </a:pPr>
            <a:r>
              <a:rPr lang="ru-RU" sz="1200" dirty="0" smtClean="0"/>
              <a:t>Пониженный мышечный тонус (</a:t>
            </a:r>
            <a:r>
              <a:rPr lang="ru-RU" sz="1200" dirty="0" err="1" smtClean="0"/>
              <a:t>гипотонус</a:t>
            </a:r>
            <a:r>
              <a:rPr lang="ru-RU" sz="1200" dirty="0" smtClean="0"/>
              <a:t>); пониженная координация движений</a:t>
            </a:r>
          </a:p>
          <a:p>
            <a:pPr marL="342900" indent="-342900">
              <a:buAutoNum type="arabicPeriod"/>
            </a:pPr>
            <a:r>
              <a:rPr lang="ru-RU" sz="1200" dirty="0" smtClean="0"/>
              <a:t>Маленькие кисти и стопы, низкий рост</a:t>
            </a:r>
          </a:p>
          <a:p>
            <a:pPr marL="342900" indent="-342900">
              <a:buAutoNum type="arabicPeriod"/>
            </a:pPr>
            <a:r>
              <a:rPr lang="ru-RU" sz="1200" dirty="0" smtClean="0"/>
              <a:t>Повышенная сонливость</a:t>
            </a:r>
          </a:p>
          <a:p>
            <a:pPr marL="342900" indent="-342900">
              <a:buAutoNum type="arabicPeriod"/>
            </a:pPr>
            <a:r>
              <a:rPr lang="ru-RU" sz="1200" dirty="0" smtClean="0"/>
              <a:t>Более позднее половое созревание</a:t>
            </a:r>
          </a:p>
          <a:p>
            <a:pPr marL="342900" indent="-342900">
              <a:buAutoNum type="arabicPeriod"/>
            </a:pPr>
            <a:r>
              <a:rPr lang="ru-RU" sz="1200" dirty="0" smtClean="0"/>
              <a:t>Речевая задержка, задержка психического развития; отставание в освоении навыков общей и мелкой моторики</a:t>
            </a:r>
          </a:p>
          <a:p>
            <a:pPr marL="342900" indent="-342900">
              <a:buAutoNum type="arabicPeriod"/>
            </a:pPr>
            <a:r>
              <a:rPr lang="ru-RU" sz="1200" dirty="0" smtClean="0"/>
              <a:t>Густая слюна; плохие зубы</a:t>
            </a:r>
          </a:p>
          <a:p>
            <a:pPr marL="342900" indent="-342900">
              <a:buAutoNum type="arabicPeriod"/>
            </a:pPr>
            <a:r>
              <a:rPr lang="ru-RU" sz="1200" dirty="0" smtClean="0"/>
              <a:t>Пониженная плотность костей</a:t>
            </a:r>
          </a:p>
          <a:p>
            <a:pPr marL="342900" indent="-342900">
              <a:buAutoNum type="arabicPeriod"/>
            </a:pPr>
            <a:r>
              <a:rPr lang="ru-RU" sz="1200" dirty="0" err="1" smtClean="0"/>
              <a:t>Гиперфагия</a:t>
            </a:r>
            <a:r>
              <a:rPr lang="ru-RU" sz="1200" dirty="0" smtClean="0"/>
              <a:t> и тяжелое ожирение</a:t>
            </a:r>
          </a:p>
          <a:p>
            <a:pPr marL="342900" indent="-342900">
              <a:buNone/>
            </a:pPr>
            <a:r>
              <a:rPr lang="ru-RU" sz="1200" dirty="0" smtClean="0"/>
              <a:t>       </a:t>
            </a:r>
          </a:p>
          <a:p>
            <a:endParaRPr lang="ru-RU" dirty="0"/>
          </a:p>
        </p:txBody>
      </p:sp>
      <p:sp>
        <p:nvSpPr>
          <p:cNvPr id="4" name="Номер слайда 3"/>
          <p:cNvSpPr>
            <a:spLocks noGrp="1"/>
          </p:cNvSpPr>
          <p:nvPr>
            <p:ph type="sldNum" sz="quarter" idx="10"/>
          </p:nvPr>
        </p:nvSpPr>
        <p:spPr/>
        <p:txBody>
          <a:bodyPr/>
          <a:lstStyle/>
          <a:p>
            <a:fld id="{81024D6C-A30C-40D0-9447-B133B3F9CA13}" type="slidenum">
              <a:rPr lang="ru-RU" smtClean="0"/>
              <a:pPr/>
              <a:t>29</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Впервые описан в 1935 году и получил название синдрома «счастливой куклы». В 1982 году синдром получил настоящее название. Фенотипические признаки синдрома </a:t>
            </a:r>
            <a:r>
              <a:rPr lang="ru-RU" dirty="0" err="1" smtClean="0"/>
              <a:t>Ангельмана</a:t>
            </a:r>
            <a:r>
              <a:rPr lang="ru-RU" dirty="0" smtClean="0"/>
              <a:t>:</a:t>
            </a:r>
          </a:p>
          <a:p>
            <a:pPr marL="342900" indent="-342900">
              <a:buAutoNum type="arabicPeriod"/>
            </a:pPr>
            <a:r>
              <a:rPr lang="ru-RU" dirty="0" smtClean="0"/>
              <a:t>В 75 % проблемы с питанием, особенно с грудным вскармливанием, такие младенцы плохо набирают вес</a:t>
            </a:r>
          </a:p>
          <a:p>
            <a:pPr marL="342900" indent="-342900">
              <a:buAutoNum type="arabicPeriod"/>
            </a:pPr>
            <a:r>
              <a:rPr lang="ru-RU" dirty="0" smtClean="0"/>
              <a:t>Задержка в развитии навыков общей моторики (умение сидеть, ходить)</a:t>
            </a:r>
          </a:p>
          <a:p>
            <a:pPr marL="342900" indent="-342900">
              <a:buAutoNum type="arabicPeriod"/>
            </a:pPr>
            <a:r>
              <a:rPr lang="ru-RU" dirty="0" smtClean="0"/>
              <a:t>Задержка речевого развития, неразвитая речь (у всех детей)</a:t>
            </a:r>
          </a:p>
          <a:p>
            <a:pPr marL="342900" indent="-342900">
              <a:buAutoNum type="arabicPeriod"/>
            </a:pPr>
            <a:r>
              <a:rPr lang="ru-RU" dirty="0" smtClean="0"/>
              <a:t> Дети больше понимают, чем могут сказать или выразить</a:t>
            </a:r>
          </a:p>
          <a:p>
            <a:pPr marL="342900" indent="-342900">
              <a:buAutoNum type="arabicPeriod"/>
            </a:pPr>
            <a:r>
              <a:rPr lang="ru-RU" dirty="0" smtClean="0"/>
              <a:t>Дефицит внимания и </a:t>
            </a:r>
            <a:r>
              <a:rPr lang="ru-RU" dirty="0" err="1" smtClean="0"/>
              <a:t>геперактивность</a:t>
            </a:r>
            <a:endParaRPr lang="ru-RU" u="sng" dirty="0" smtClean="0"/>
          </a:p>
          <a:p>
            <a:pPr marL="342900" indent="-342900">
              <a:buAutoNum type="arabicPeriod"/>
            </a:pPr>
            <a:r>
              <a:rPr lang="ru-RU" dirty="0" smtClean="0"/>
              <a:t>Сложности с обучением</a:t>
            </a:r>
          </a:p>
          <a:p>
            <a:pPr marL="342900" indent="-342900">
              <a:buAutoNum type="arabicPeriod"/>
            </a:pPr>
            <a:r>
              <a:rPr lang="ru-RU" dirty="0" smtClean="0"/>
              <a:t>Эпилепсия (80 % случаев), нарушения выявляются также при электроэнцефалографии; считается, что у детей с синдромом </a:t>
            </a:r>
            <a:r>
              <a:rPr lang="ru-RU" dirty="0" err="1" smtClean="0"/>
              <a:t>Ангельмана</a:t>
            </a:r>
            <a:r>
              <a:rPr lang="ru-RU" dirty="0" smtClean="0"/>
              <a:t> наблюдается вторичная (симптоматическая) эпилепсия</a:t>
            </a:r>
          </a:p>
          <a:p>
            <a:pPr marL="342900" indent="-342900">
              <a:buAutoNum type="arabicPeriod"/>
            </a:pPr>
            <a:r>
              <a:rPr lang="ru-RU" dirty="0" smtClean="0"/>
              <a:t>Частый смех без повода</a:t>
            </a:r>
          </a:p>
          <a:p>
            <a:pPr marL="342900" indent="-342900">
              <a:buAutoNum type="arabicPeriod"/>
            </a:pPr>
            <a:r>
              <a:rPr lang="ru-RU" dirty="0" smtClean="0"/>
              <a:t>Повышенная чувствительность к высокой температуре</a:t>
            </a:r>
          </a:p>
          <a:p>
            <a:pPr marL="342900" indent="-342900">
              <a:buAutoNum type="arabicPeriod"/>
            </a:pPr>
            <a:r>
              <a:rPr lang="ru-RU" dirty="0" smtClean="0"/>
              <a:t>Страбизм (косоглазие) в 40 % случаев</a:t>
            </a:r>
          </a:p>
          <a:p>
            <a:pPr marL="342900" indent="-342900">
              <a:buAutoNum type="arabicPeriod"/>
            </a:pPr>
            <a:r>
              <a:rPr lang="ru-RU" dirty="0" smtClean="0"/>
              <a:t>Необычные движения (мелкий тремор хаотические движения конечностей)</a:t>
            </a:r>
          </a:p>
          <a:p>
            <a:endParaRPr lang="ru-RU" dirty="0"/>
          </a:p>
        </p:txBody>
      </p:sp>
      <p:sp>
        <p:nvSpPr>
          <p:cNvPr id="4" name="Номер слайда 3"/>
          <p:cNvSpPr>
            <a:spLocks noGrp="1"/>
          </p:cNvSpPr>
          <p:nvPr>
            <p:ph type="sldNum" sz="quarter" idx="10"/>
          </p:nvPr>
        </p:nvSpPr>
        <p:spPr/>
        <p:txBody>
          <a:bodyPr/>
          <a:lstStyle/>
          <a:p>
            <a:fld id="{81024D6C-A30C-40D0-9447-B133B3F9CA13}" type="slidenum">
              <a:rPr lang="ru-RU" smtClean="0"/>
              <a:pPr/>
              <a:t>31</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Предполагается, что синдром обусловлен потерей функции гена, </a:t>
            </a:r>
            <a:r>
              <a:rPr lang="ru-RU" dirty="0" err="1" smtClean="0"/>
              <a:t>экспрессированного</a:t>
            </a:r>
            <a:r>
              <a:rPr lang="ru-RU" dirty="0" smtClean="0"/>
              <a:t> у отца</a:t>
            </a:r>
            <a:r>
              <a:rPr lang="ru-RU" baseline="0" dirty="0" smtClean="0"/>
              <a:t> и участвующего в контроле роста. </a:t>
            </a:r>
            <a:endParaRPr lang="ru-RU" dirty="0"/>
          </a:p>
        </p:txBody>
      </p:sp>
      <p:sp>
        <p:nvSpPr>
          <p:cNvPr id="4" name="Номер слайда 3"/>
          <p:cNvSpPr>
            <a:spLocks noGrp="1"/>
          </p:cNvSpPr>
          <p:nvPr>
            <p:ph type="sldNum" sz="quarter" idx="10"/>
          </p:nvPr>
        </p:nvSpPr>
        <p:spPr/>
        <p:txBody>
          <a:bodyPr/>
          <a:lstStyle/>
          <a:p>
            <a:fld id="{81024D6C-A30C-40D0-9447-B133B3F9CA13}" type="slidenum">
              <a:rPr lang="ru-RU" smtClean="0"/>
              <a:pPr/>
              <a:t>32</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       Фенотипическое проявление синдрома:</a:t>
            </a:r>
          </a:p>
          <a:p>
            <a:pPr marL="342900" indent="-342900">
              <a:buAutoNum type="arabicPeriod"/>
            </a:pPr>
            <a:r>
              <a:rPr lang="ru-RU" sz="1200" dirty="0" smtClean="0"/>
              <a:t>Грыжа пупочного канала</a:t>
            </a:r>
          </a:p>
          <a:p>
            <a:pPr marL="342900" indent="-342900">
              <a:buAutoNum type="arabicPeriod"/>
            </a:pPr>
            <a:r>
              <a:rPr lang="ru-RU" sz="1200" dirty="0" smtClean="0"/>
              <a:t>Увеличение массы тела и внутренних органов</a:t>
            </a:r>
          </a:p>
          <a:p>
            <a:pPr marL="342900" indent="-342900">
              <a:buAutoNum type="arabicPeriod"/>
            </a:pPr>
            <a:r>
              <a:rPr lang="ru-RU" sz="1200" dirty="0" smtClean="0"/>
              <a:t>Большой язык</a:t>
            </a:r>
          </a:p>
          <a:p>
            <a:pPr marL="342900" indent="-342900">
              <a:buAutoNum type="arabicPeriod"/>
            </a:pPr>
            <a:r>
              <a:rPr lang="ru-RU" sz="1200" dirty="0" smtClean="0"/>
              <a:t>Гипогликемия</a:t>
            </a:r>
          </a:p>
          <a:p>
            <a:pPr marL="342900" indent="-342900">
              <a:buAutoNum type="arabicPeriod"/>
            </a:pPr>
            <a:r>
              <a:rPr lang="ru-RU" sz="1200" dirty="0" err="1" smtClean="0"/>
              <a:t>Гипокальциемия</a:t>
            </a:r>
            <a:endParaRPr lang="ru-RU" sz="1200" dirty="0" smtClean="0"/>
          </a:p>
          <a:p>
            <a:pPr marL="342900" indent="-342900">
              <a:buAutoNum type="arabicPeriod"/>
            </a:pPr>
            <a:r>
              <a:rPr lang="ru-RU" sz="1200" dirty="0" smtClean="0"/>
              <a:t>Костный возраст опережает паспортный</a:t>
            </a:r>
          </a:p>
          <a:p>
            <a:pPr marL="342900" indent="-342900">
              <a:buAutoNum type="arabicPeriod"/>
            </a:pPr>
            <a:r>
              <a:rPr lang="ru-RU" sz="1200" dirty="0" smtClean="0"/>
              <a:t>Насечки на мочках ушных раковин</a:t>
            </a:r>
          </a:p>
          <a:p>
            <a:r>
              <a:rPr lang="ru-RU" dirty="0" smtClean="0"/>
              <a:t>Важным</a:t>
            </a:r>
            <a:r>
              <a:rPr lang="ru-RU" baseline="0" dirty="0" smtClean="0"/>
              <a:t> проявлением синдрома является повышенная предрасположенность к возникновению опухолей. </a:t>
            </a:r>
          </a:p>
          <a:p>
            <a:r>
              <a:rPr lang="ru-RU" baseline="0" dirty="0" smtClean="0"/>
              <a:t>Причиной синдрома является нарушение функционирования района р15.5  хромосомы 11, который содержит кластер импринтированных генов, перемежающихся </a:t>
            </a:r>
            <a:r>
              <a:rPr lang="ru-RU" baseline="0" dirty="0" err="1" smtClean="0"/>
              <a:t>неимпринтированными</a:t>
            </a:r>
            <a:r>
              <a:rPr lang="ru-RU" baseline="0" dirty="0" smtClean="0"/>
              <a:t>. </a:t>
            </a:r>
            <a:endParaRPr lang="ru-RU" dirty="0"/>
          </a:p>
        </p:txBody>
      </p:sp>
      <p:sp>
        <p:nvSpPr>
          <p:cNvPr id="4" name="Номер слайда 3"/>
          <p:cNvSpPr>
            <a:spLocks noGrp="1"/>
          </p:cNvSpPr>
          <p:nvPr>
            <p:ph type="sldNum" sz="quarter" idx="10"/>
          </p:nvPr>
        </p:nvSpPr>
        <p:spPr/>
        <p:txBody>
          <a:bodyPr/>
          <a:lstStyle/>
          <a:p>
            <a:fld id="{81024D6C-A30C-40D0-9447-B133B3F9CA13}" type="slidenum">
              <a:rPr lang="ru-RU" smtClean="0"/>
              <a:pPr/>
              <a:t>33</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1024D6C-A30C-40D0-9447-B133B3F9CA13}" type="slidenum">
              <a:rPr lang="ru-RU" smtClean="0"/>
              <a:pPr/>
              <a:t>34</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1024D6C-A30C-40D0-9447-B133B3F9CA13}" type="slidenum">
              <a:rPr lang="ru-RU" smtClean="0"/>
              <a:pPr/>
              <a:t>37</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Оплодотворение начинается, когда один сперматозоид проникает в блестящую оболочку (</a:t>
            </a:r>
            <a:r>
              <a:rPr lang="en-US" sz="1200" dirty="0" err="1" smtClean="0"/>
              <a:t>Zona</a:t>
            </a:r>
            <a:r>
              <a:rPr lang="en-US" sz="1200" dirty="0" smtClean="0"/>
              <a:t> </a:t>
            </a:r>
            <a:r>
              <a:rPr lang="en-US" sz="1200" dirty="0" err="1" smtClean="0"/>
              <a:t>pellucida</a:t>
            </a:r>
            <a:r>
              <a:rPr lang="ru-RU" sz="1200" dirty="0" smtClean="0"/>
              <a:t>) , которая окружает яйцеклетку. Это событие индуцирует реакцию, названную реакцией блестящей оболочки, которая значительно видоизменяет внешнюю мембрану и предотвращает проникновение других сперматозоидов в ооцит. </a:t>
            </a:r>
          </a:p>
          <a:p>
            <a:endParaRPr lang="ru-RU" dirty="0"/>
          </a:p>
        </p:txBody>
      </p:sp>
      <p:sp>
        <p:nvSpPr>
          <p:cNvPr id="4" name="Номер слайда 3"/>
          <p:cNvSpPr>
            <a:spLocks noGrp="1"/>
          </p:cNvSpPr>
          <p:nvPr>
            <p:ph type="sldNum" sz="quarter" idx="10"/>
          </p:nvPr>
        </p:nvSpPr>
        <p:spPr/>
        <p:txBody>
          <a:bodyPr/>
          <a:lstStyle/>
          <a:p>
            <a:fld id="{81024D6C-A30C-40D0-9447-B133B3F9CA13}" type="slidenum">
              <a:rPr lang="ru-RU" smtClean="0"/>
              <a:pPr/>
              <a:t>3</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1024D6C-A30C-40D0-9447-B133B3F9CA13}" type="slidenum">
              <a:rPr lang="ru-RU" smtClean="0"/>
              <a:pPr/>
              <a:t>38</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dirty="0" smtClean="0"/>
              <a:t>Ядро яйца после завершения второго деления созревания и приобретения им пузыревидной формы называют женским </a:t>
            </a:r>
            <a:r>
              <a:rPr lang="ru-RU" dirty="0" err="1" smtClean="0"/>
              <a:t>пронуклеусом</a:t>
            </a:r>
            <a:r>
              <a:rPr lang="ru-RU" dirty="0" smtClean="0"/>
              <a:t>. </a:t>
            </a:r>
            <a:r>
              <a:rPr lang="ru-RU" dirty="0" err="1" smtClean="0"/>
              <a:t>Сперматическое</a:t>
            </a:r>
            <a:r>
              <a:rPr lang="ru-RU" baseline="0" dirty="0" smtClean="0"/>
              <a:t> ядро в цитоплазме </a:t>
            </a:r>
            <a:r>
              <a:rPr lang="ru-RU" baseline="0" dirty="0" err="1" smtClean="0"/>
              <a:t>деконденсируется</a:t>
            </a:r>
            <a:r>
              <a:rPr lang="ru-RU" baseline="0" dirty="0" smtClean="0"/>
              <a:t> и преобразуется в мужской пронуклеус. Ядерная оболочка </a:t>
            </a:r>
            <a:r>
              <a:rPr lang="ru-RU" baseline="0" dirty="0" err="1" smtClean="0"/>
              <a:t>сперматического</a:t>
            </a:r>
            <a:r>
              <a:rPr lang="ru-RU" baseline="0" dirty="0" smtClean="0"/>
              <a:t> ядра распадается на мелкие пузырьки, что делает возможным воздействие цитоплазмы яйца на компактный хроматин спермия. Белки, благодаря которым хроматин спермия сохраняет конденсированное неактивное состояние, заменяются на белки сходного типа яйцевого происхождения. Эта замена приводит к </a:t>
            </a:r>
            <a:r>
              <a:rPr lang="ru-RU" baseline="0" dirty="0" err="1" smtClean="0"/>
              <a:t>деконденсации</a:t>
            </a:r>
            <a:r>
              <a:rPr lang="ru-RU" baseline="0" dirty="0" smtClean="0"/>
              <a:t> хроматина спермия (</a:t>
            </a:r>
            <a:r>
              <a:rPr lang="en-US" baseline="0" dirty="0" smtClean="0"/>
              <a:t>Green</a:t>
            </a:r>
            <a:r>
              <a:rPr lang="ru-RU" baseline="0" dirty="0" smtClean="0"/>
              <a:t>,</a:t>
            </a:r>
            <a:r>
              <a:rPr lang="en-US" baseline="0" dirty="0" smtClean="0"/>
              <a:t> </a:t>
            </a:r>
            <a:r>
              <a:rPr lang="en-US" baseline="0" dirty="0" err="1" smtClean="0"/>
              <a:t>Poccia</a:t>
            </a:r>
            <a:r>
              <a:rPr lang="ru-RU" baseline="0" dirty="0" smtClean="0"/>
              <a:t>, 1985). </a:t>
            </a:r>
            <a:r>
              <a:rPr lang="ru-RU" baseline="0" dirty="0" err="1" smtClean="0"/>
              <a:t>Хроматиновая</a:t>
            </a:r>
            <a:r>
              <a:rPr lang="ru-RU" baseline="0" dirty="0" smtClean="0"/>
              <a:t> масса удерживает остатки исходной оболочки </a:t>
            </a:r>
            <a:r>
              <a:rPr lang="ru-RU" baseline="0" dirty="0" err="1" smtClean="0"/>
              <a:t>сперматического</a:t>
            </a:r>
            <a:r>
              <a:rPr lang="ru-RU" baseline="0" dirty="0" smtClean="0"/>
              <a:t> ядра на своей поверхности. Вскоре по периферии этой массы выстраиваются новые мембранные пузырьки, которые соединяются с участками прежней оболочки и образуют новую оболочку мужского </a:t>
            </a:r>
            <a:r>
              <a:rPr lang="ru-RU" baseline="0" dirty="0" err="1" smtClean="0"/>
              <a:t>пронуклеуса</a:t>
            </a:r>
            <a:r>
              <a:rPr lang="ru-RU" baseline="0" dirty="0" smtClean="0"/>
              <a:t>.</a:t>
            </a:r>
          </a:p>
          <a:p>
            <a:r>
              <a:rPr lang="ru-RU" baseline="0" dirty="0" smtClean="0"/>
              <a:t>После проникновения спермия в цитоплазму яйца мужской пронуклеус совершает поворот на </a:t>
            </a:r>
            <a:r>
              <a:rPr lang="ru-RU" baseline="0" dirty="0" smtClean="0">
                <a:solidFill>
                  <a:srgbClr val="C00000"/>
                </a:solidFill>
              </a:rPr>
              <a:t>180 градусов, так что центриоль спермия оказывается расположенной между мужским и женским </a:t>
            </a:r>
            <a:r>
              <a:rPr lang="ru-RU" baseline="0" dirty="0" err="1" smtClean="0">
                <a:solidFill>
                  <a:srgbClr val="C00000"/>
                </a:solidFill>
              </a:rPr>
              <a:t>пронуклеусами</a:t>
            </a:r>
            <a:r>
              <a:rPr lang="ru-RU" baseline="0" dirty="0" smtClean="0">
                <a:solidFill>
                  <a:srgbClr val="C00000"/>
                </a:solidFill>
              </a:rPr>
              <a:t>. Микротрубочки, отходящие от центриоли спермия, удлиняются и приходят в контакт с женским </a:t>
            </a:r>
            <a:r>
              <a:rPr lang="ru-RU" baseline="0" dirty="0" err="1" smtClean="0">
                <a:solidFill>
                  <a:srgbClr val="C00000"/>
                </a:solidFill>
              </a:rPr>
              <a:t>пронуклеусом</a:t>
            </a:r>
            <a:r>
              <a:rPr lang="ru-RU" baseline="0" dirty="0" smtClean="0">
                <a:solidFill>
                  <a:srgbClr val="C00000"/>
                </a:solidFill>
              </a:rPr>
              <a:t>, после чего оба </a:t>
            </a:r>
            <a:r>
              <a:rPr lang="ru-RU" baseline="0" dirty="0" err="1" smtClean="0">
                <a:solidFill>
                  <a:srgbClr val="C00000"/>
                </a:solidFill>
              </a:rPr>
              <a:t>пронуклеуса</a:t>
            </a:r>
            <a:r>
              <a:rPr lang="ru-RU" baseline="0" dirty="0" smtClean="0">
                <a:solidFill>
                  <a:srgbClr val="C00000"/>
                </a:solidFill>
              </a:rPr>
              <a:t> перемещаются навстречу друг другу (</a:t>
            </a:r>
            <a:r>
              <a:rPr lang="en-US" baseline="0" dirty="0" err="1" smtClean="0">
                <a:solidFill>
                  <a:srgbClr val="C00000"/>
                </a:solidFill>
              </a:rPr>
              <a:t>Hamaguchi</a:t>
            </a:r>
            <a:r>
              <a:rPr lang="ru-RU" baseline="0" dirty="0" smtClean="0">
                <a:solidFill>
                  <a:srgbClr val="C00000"/>
                </a:solidFill>
              </a:rPr>
              <a:t>,</a:t>
            </a:r>
            <a:r>
              <a:rPr lang="en-US" baseline="0" dirty="0" smtClean="0">
                <a:solidFill>
                  <a:srgbClr val="C00000"/>
                </a:solidFill>
              </a:rPr>
              <a:t> </a:t>
            </a:r>
            <a:r>
              <a:rPr lang="en-US" baseline="0" dirty="0" err="1" smtClean="0">
                <a:solidFill>
                  <a:srgbClr val="C00000"/>
                </a:solidFill>
              </a:rPr>
              <a:t>Hiramoto</a:t>
            </a:r>
            <a:r>
              <a:rPr lang="ru-RU" baseline="0" dirty="0" smtClean="0">
                <a:solidFill>
                  <a:srgbClr val="C00000"/>
                </a:solidFill>
              </a:rPr>
              <a:t>, 1980; </a:t>
            </a:r>
            <a:r>
              <a:rPr lang="en-US" baseline="0" dirty="0" err="1" smtClean="0">
                <a:solidFill>
                  <a:srgbClr val="C00000"/>
                </a:solidFill>
              </a:rPr>
              <a:t>Bestor</a:t>
            </a:r>
            <a:r>
              <a:rPr lang="ru-RU" baseline="0" dirty="0" smtClean="0">
                <a:solidFill>
                  <a:srgbClr val="C00000"/>
                </a:solidFill>
              </a:rPr>
              <a:t>, </a:t>
            </a:r>
            <a:r>
              <a:rPr lang="en-US" baseline="0" dirty="0" err="1" smtClean="0">
                <a:solidFill>
                  <a:srgbClr val="C00000"/>
                </a:solidFill>
              </a:rPr>
              <a:t>Schatten</a:t>
            </a:r>
            <a:r>
              <a:rPr lang="ru-RU" baseline="0" dirty="0" smtClean="0">
                <a:solidFill>
                  <a:srgbClr val="C00000"/>
                </a:solidFill>
              </a:rPr>
              <a:t>,</a:t>
            </a:r>
            <a:r>
              <a:rPr lang="en-US" baseline="0" dirty="0" smtClean="0">
                <a:solidFill>
                  <a:srgbClr val="C00000"/>
                </a:solidFill>
              </a:rPr>
              <a:t> 1981)</a:t>
            </a:r>
            <a:r>
              <a:rPr lang="ru-RU" baseline="0" dirty="0" smtClean="0">
                <a:solidFill>
                  <a:srgbClr val="C00000"/>
                </a:solidFill>
              </a:rPr>
              <a:t>.   Процесс сближения пронуклеусов продолжается около 12 ч. Головка спермия проникает почти по касательной к поверхности яйца, сливаясь при этом с многочисленными </a:t>
            </a:r>
            <a:r>
              <a:rPr lang="ru-RU" baseline="0" dirty="0" err="1" smtClean="0">
                <a:solidFill>
                  <a:srgbClr val="C00000"/>
                </a:solidFill>
              </a:rPr>
              <a:t>микроворсинками</a:t>
            </a:r>
            <a:r>
              <a:rPr lang="ru-RU" baseline="0" dirty="0" smtClean="0">
                <a:solidFill>
                  <a:srgbClr val="C00000"/>
                </a:solidFill>
              </a:rPr>
              <a:t>. При </a:t>
            </a:r>
            <a:r>
              <a:rPr lang="ru-RU" baseline="0" dirty="0" err="1" smtClean="0">
                <a:solidFill>
                  <a:srgbClr val="C00000"/>
                </a:solidFill>
              </a:rPr>
              <a:t>деконденсации</a:t>
            </a:r>
            <a:r>
              <a:rPr lang="ru-RU" baseline="0" dirty="0" smtClean="0">
                <a:solidFill>
                  <a:srgbClr val="C00000"/>
                </a:solidFill>
              </a:rPr>
              <a:t> хроматина </a:t>
            </a:r>
            <a:r>
              <a:rPr lang="ru-RU" baseline="0" dirty="0" err="1" smtClean="0">
                <a:solidFill>
                  <a:srgbClr val="C00000"/>
                </a:solidFill>
              </a:rPr>
              <a:t>сперматического</a:t>
            </a:r>
            <a:r>
              <a:rPr lang="ru-RU" baseline="0" dirty="0" smtClean="0">
                <a:solidFill>
                  <a:srgbClr val="C00000"/>
                </a:solidFill>
              </a:rPr>
              <a:t> ядра его оболочка также разрушается и затем воссоздаётся заново путем слияния мембранных пузырьков. </a:t>
            </a:r>
          </a:p>
          <a:p>
            <a:r>
              <a:rPr lang="ru-RU" baseline="0" dirty="0" smtClean="0">
                <a:solidFill>
                  <a:srgbClr val="C00000"/>
                </a:solidFill>
              </a:rPr>
              <a:t>Пока ядро ооцита завершает второе </a:t>
            </a:r>
            <a:r>
              <a:rPr lang="ru-RU" baseline="0" dirty="0" err="1" smtClean="0">
                <a:solidFill>
                  <a:srgbClr val="C00000"/>
                </a:solidFill>
              </a:rPr>
              <a:t>мейотическое</a:t>
            </a:r>
            <a:r>
              <a:rPr lang="ru-RU" baseline="0" dirty="0" smtClean="0">
                <a:solidFill>
                  <a:srgbClr val="C00000"/>
                </a:solidFill>
              </a:rPr>
              <a:t> деление, мужской пронуклеус увеличивается в размерах. Затем оба </a:t>
            </a:r>
            <a:r>
              <a:rPr lang="ru-RU" baseline="0" dirty="0" err="1" smtClean="0">
                <a:solidFill>
                  <a:srgbClr val="C00000"/>
                </a:solidFill>
              </a:rPr>
              <a:t>пронуклеуса</a:t>
            </a:r>
            <a:r>
              <a:rPr lang="ru-RU" baseline="0" dirty="0" smtClean="0">
                <a:solidFill>
                  <a:srgbClr val="C00000"/>
                </a:solidFill>
              </a:rPr>
              <a:t> перемещаются навстречу друг другу, реплицируя ДНК в процессе миграции. Когда </a:t>
            </a:r>
            <a:r>
              <a:rPr lang="ru-RU" baseline="0" dirty="0" err="1" smtClean="0">
                <a:solidFill>
                  <a:srgbClr val="C00000"/>
                </a:solidFill>
              </a:rPr>
              <a:t>пронуклеусы</a:t>
            </a:r>
            <a:r>
              <a:rPr lang="ru-RU" baseline="0" dirty="0" smtClean="0">
                <a:solidFill>
                  <a:srgbClr val="C00000"/>
                </a:solidFill>
              </a:rPr>
              <a:t> приходят в контакт, их ядерные оболочки разрушаются. Происходит конденсация хроматина с образованием видимых хромосом, которые, располагаются на общем митотическом веретене первого деления дробления. Таким образом, у млекопитающих истинно диплоидное ядро впервые появляется не у зиготы, а у </a:t>
            </a:r>
            <a:r>
              <a:rPr lang="ru-RU" baseline="0" dirty="0" err="1" smtClean="0">
                <a:solidFill>
                  <a:srgbClr val="C00000"/>
                </a:solidFill>
              </a:rPr>
              <a:t>двухклеточного</a:t>
            </a:r>
            <a:r>
              <a:rPr lang="ru-RU" baseline="0" dirty="0" smtClean="0">
                <a:solidFill>
                  <a:srgbClr val="C00000"/>
                </a:solidFill>
              </a:rPr>
              <a:t> зародыша. </a:t>
            </a:r>
            <a:endParaRPr lang="ru-RU" dirty="0"/>
          </a:p>
        </p:txBody>
      </p:sp>
      <p:sp>
        <p:nvSpPr>
          <p:cNvPr id="4" name="Номер слайда 3"/>
          <p:cNvSpPr>
            <a:spLocks noGrp="1"/>
          </p:cNvSpPr>
          <p:nvPr>
            <p:ph type="sldNum" sz="quarter" idx="10"/>
          </p:nvPr>
        </p:nvSpPr>
        <p:spPr/>
        <p:txBody>
          <a:bodyPr/>
          <a:lstStyle/>
          <a:p>
            <a:fld id="{81024D6C-A30C-40D0-9447-B133B3F9CA13}"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У женщин иногда развивается опухоль матки, называемая </a:t>
            </a:r>
            <a:r>
              <a:rPr lang="ru-RU" dirty="0" err="1" smtClean="0"/>
              <a:t>хорионаденомой</a:t>
            </a:r>
            <a:r>
              <a:rPr lang="ru-RU" dirty="0" smtClean="0"/>
              <a:t>. В этом образовании плод отсутствует, но имеется гипертрофированная ткань плаценты. Большинство таких опухолей возникает при оплодотворении гаплоидным спермием безъядерной яйцеклетки. После проникновения спермия в цитоплазму число его</a:t>
            </a:r>
            <a:r>
              <a:rPr lang="ru-RU" baseline="0" dirty="0" smtClean="0"/>
              <a:t> хромосом удваивается, благодаря чему восстанавливается диплоидность. В этом случае весь геном оплодотворённого яйца берёт начало от спермия (</a:t>
            </a:r>
            <a:r>
              <a:rPr lang="en-US" baseline="0" dirty="0" smtClean="0"/>
              <a:t>Jacobs et al</a:t>
            </a:r>
            <a:r>
              <a:rPr lang="ru-RU" baseline="0" dirty="0" smtClean="0"/>
              <a:t>.,</a:t>
            </a:r>
            <a:r>
              <a:rPr lang="en-US" baseline="0" dirty="0" smtClean="0"/>
              <a:t> 1980</a:t>
            </a:r>
            <a:r>
              <a:rPr lang="ru-RU" baseline="0" dirty="0" smtClean="0"/>
              <a:t>; </a:t>
            </a:r>
            <a:r>
              <a:rPr lang="en-US" baseline="0" dirty="0" err="1" smtClean="0"/>
              <a:t>Ohama</a:t>
            </a:r>
            <a:r>
              <a:rPr lang="en-US" baseline="0" dirty="0" smtClean="0"/>
              <a:t> et al</a:t>
            </a:r>
            <a:r>
              <a:rPr lang="ru-RU" baseline="0" dirty="0" smtClean="0"/>
              <a:t>., 1981). Здесь мы встречаемся с ситуацией, при которой клетки выживают, делятся и имеют нормальное число хромосом, но развитие идёт аномально. О неравнозначности пронуклеусов у млекопитающих свидетельствуют также попытки инициировать развитие яиц без оплодотворения спермием. Если при мейозе у мыши подавить отделение полярного тельца, то возникнут диплоидные яйца, в которых весь наследственный материал берёт начало от матери. Такие клетки делятся и образуют зародышей с хордой, мышцами, скелетом и разными органами. Но на 10-11 сутки (середина беременности у мыши) между нормальными и партеногенетическими зародышами обнаруживаются глубокие различия. Партеногенетические зародыши утрачивают правильную организацию и дегенерируют</a:t>
            </a:r>
            <a:r>
              <a:rPr lang="en-US" baseline="0" dirty="0" smtClean="0"/>
              <a:t> (</a:t>
            </a:r>
            <a:r>
              <a:rPr lang="en-US" baseline="0" dirty="0" err="1" smtClean="0"/>
              <a:t>Surani</a:t>
            </a:r>
            <a:r>
              <a:rPr lang="en-US" baseline="0" dirty="0" smtClean="0"/>
              <a:t> et al</a:t>
            </a:r>
            <a:r>
              <a:rPr lang="ru-RU" baseline="0" dirty="0" smtClean="0"/>
              <a:t>., 1986).  Следовательно, развитие млекопитающих не может осуществляться под контролем только хромосом яйцеклетки.</a:t>
            </a:r>
            <a:endParaRPr lang="ru-RU" dirty="0"/>
          </a:p>
        </p:txBody>
      </p:sp>
      <p:sp>
        <p:nvSpPr>
          <p:cNvPr id="4" name="Номер слайда 3"/>
          <p:cNvSpPr>
            <a:spLocks noGrp="1"/>
          </p:cNvSpPr>
          <p:nvPr>
            <p:ph type="sldNum" sz="quarter" idx="10"/>
          </p:nvPr>
        </p:nvSpPr>
        <p:spPr/>
        <p:txBody>
          <a:bodyPr/>
          <a:lstStyle/>
          <a:p>
            <a:fld id="{81024D6C-A30C-40D0-9447-B133B3F9CA13}"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С помощью микрохирургического метода переноса клеточных ядер мышиных эмбрионов в стадии пронуклеусов показано, что наследование хромосомных наборов только от одного из родителей (</a:t>
            </a:r>
            <a:r>
              <a:rPr lang="ru-RU" sz="1200" dirty="0" err="1" smtClean="0"/>
              <a:t>гиногинетические</a:t>
            </a:r>
            <a:r>
              <a:rPr lang="ru-RU" sz="1200" dirty="0" smtClean="0"/>
              <a:t> и андрогенетические эмбрионы) приводит к нарушению процесса развития.</a:t>
            </a:r>
          </a:p>
          <a:p>
            <a:r>
              <a:rPr lang="ru-RU" dirty="0" smtClean="0"/>
              <a:t>Материнские или отцовские </a:t>
            </a:r>
            <a:r>
              <a:rPr lang="ru-RU" dirty="0" err="1" smtClean="0"/>
              <a:t>пронуклеусы</a:t>
            </a:r>
            <a:r>
              <a:rPr lang="ru-RU" dirty="0" smtClean="0"/>
              <a:t> могут быть идентифицированы, удалены или вновь введены в зиготу. Были сконструированы андрогенетические (2</a:t>
            </a:r>
            <a:r>
              <a:rPr lang="en-US" dirty="0" smtClean="0"/>
              <a:t>p.0m)</a:t>
            </a:r>
            <a:r>
              <a:rPr lang="ru-RU" baseline="0" dirty="0" smtClean="0"/>
              <a:t> и гиногенетические (2</a:t>
            </a:r>
            <a:r>
              <a:rPr lang="en-US" baseline="0" dirty="0" smtClean="0"/>
              <a:t>m.0p)</a:t>
            </a:r>
            <a:r>
              <a:rPr lang="ru-RU" baseline="0" dirty="0" smtClean="0"/>
              <a:t> зиготы, где </a:t>
            </a:r>
            <a:r>
              <a:rPr lang="en-US" baseline="0" dirty="0" smtClean="0"/>
              <a:t>p</a:t>
            </a:r>
            <a:r>
              <a:rPr lang="ru-RU" baseline="0" dirty="0" smtClean="0"/>
              <a:t> – отцовский геном, а </a:t>
            </a:r>
            <a:r>
              <a:rPr lang="en-US" baseline="0" dirty="0" smtClean="0"/>
              <a:t>m - </a:t>
            </a:r>
            <a:r>
              <a:rPr lang="ru-RU" baseline="0" dirty="0" smtClean="0"/>
              <a:t> материнский. И те и другие зиготы были практически нежизнеспособны, но если их развитие всё-таки продолжалось, то у них имели место совершенно различные аномалии. У гиногенетических эмбрионов, достигших наибольшего развития, в теле эмбриона наблюдались незначительные аномалии, однако их плаценты были сильно недоразвитыми. А у наиболее развитых андрогенетических эмбрионов, наоборот, плаценты были почти нормальными, а тела мелкими и слаборазвитыми. Поскольку у гиногенетических, андрогенетических и нормальных эмбрионов нуклеотидные последовательности ДНК не различались (были использованы инбредные линии), сделан вывод, что гены были каким-то образом модифицированы и несут отпечаток той особи, от которой они унаследованы. Среди генов, унаследованных от отца, не </a:t>
            </a:r>
            <a:r>
              <a:rPr lang="ru-RU" baseline="0" dirty="0" err="1" smtClean="0"/>
              <a:t>экспрессировались</a:t>
            </a:r>
            <a:r>
              <a:rPr lang="ru-RU" baseline="0" dirty="0" smtClean="0"/>
              <a:t> некоторые гены, отвечающие за развитие эмбриона, а гены, необходимые для формирования плаценты, оказались неактивными, если были получены от матери.</a:t>
            </a:r>
          </a:p>
          <a:p>
            <a:r>
              <a:rPr lang="ru-RU" baseline="0" dirty="0" smtClean="0"/>
              <a:t>Таким образом, хотя у многих животных оба </a:t>
            </a:r>
            <a:r>
              <a:rPr lang="ru-RU" baseline="0" dirty="0" err="1" smtClean="0"/>
              <a:t>пронуклеуса</a:t>
            </a:r>
            <a:r>
              <a:rPr lang="ru-RU" baseline="0" dirty="0" smtClean="0"/>
              <a:t> эквивалентны, у млекопитающих между ними имеются важные функциональные различия. Эти различия могут быть обусловлены разными модификациями, претерпеваемыми ДНК в ядрах спермия и яйца. Для завершения развития зародыша млекопитающего необходимы оба </a:t>
            </a:r>
            <a:r>
              <a:rPr lang="ru-RU" baseline="0" dirty="0" err="1" smtClean="0"/>
              <a:t>пронуклеуса</a:t>
            </a:r>
            <a:r>
              <a:rPr lang="ru-RU" baseline="0" dirty="0" smtClean="0"/>
              <a:t>, материнский и отцовский.</a:t>
            </a:r>
          </a:p>
          <a:p>
            <a:pPr eaLnBrk="0" hangingPunct="0">
              <a:lnSpc>
                <a:spcPct val="90000"/>
              </a:lnSpc>
            </a:pPr>
            <a:r>
              <a:rPr lang="ru-RU" dirty="0" smtClean="0">
                <a:latin typeface="Calibri"/>
                <a:cs typeface="Calibri"/>
              </a:rPr>
              <a:t>Андрогенетические зиготы  - нормальное развитие зародышевых мембран и плаценты, практически нет развития эмбриональных структур.</a:t>
            </a:r>
          </a:p>
          <a:p>
            <a:pPr eaLnBrk="0" hangingPunct="0">
              <a:lnSpc>
                <a:spcPct val="90000"/>
              </a:lnSpc>
            </a:pPr>
            <a:r>
              <a:rPr lang="ru-RU" dirty="0" smtClean="0">
                <a:latin typeface="Calibri"/>
                <a:cs typeface="Calibri"/>
              </a:rPr>
              <a:t>Гиногенетические зиготы  - нормальное развитие эмбриональных структур и плохое - зародышевых мембран и плаценты.</a:t>
            </a:r>
          </a:p>
          <a:p>
            <a:pPr eaLnBrk="0" hangingPunct="0">
              <a:lnSpc>
                <a:spcPct val="90000"/>
              </a:lnSpc>
            </a:pPr>
            <a:r>
              <a:rPr lang="ru-RU" i="1" dirty="0" smtClean="0">
                <a:latin typeface="Calibri"/>
                <a:cs typeface="Calibri"/>
              </a:rPr>
              <a:t>Патология у человека.</a:t>
            </a:r>
          </a:p>
          <a:p>
            <a:pPr eaLnBrk="0" hangingPunct="0"/>
            <a:r>
              <a:rPr lang="ru-RU" dirty="0" smtClean="0">
                <a:latin typeface="Calibri"/>
                <a:cs typeface="Calibri"/>
              </a:rPr>
              <a:t>     Пузырный занос – хорошо развиваются плацентарные структуры, нет эмбриональных структур - два набора отцовских хромосом.</a:t>
            </a:r>
          </a:p>
          <a:p>
            <a:pPr eaLnBrk="0" hangingPunct="0">
              <a:lnSpc>
                <a:spcPct val="90000"/>
              </a:lnSpc>
            </a:pPr>
            <a:r>
              <a:rPr lang="ru-RU" dirty="0" smtClean="0">
                <a:latin typeface="Calibri"/>
                <a:cs typeface="Calibri"/>
              </a:rPr>
              <a:t>     Тератома - эмбриональная опухоль,  включающая все три эмбриональных слоя и отсутствие плацентарной ткани - два набора материнских хромосом.</a:t>
            </a:r>
          </a:p>
          <a:p>
            <a:pPr eaLnBrk="0" hangingPunct="0">
              <a:lnSpc>
                <a:spcPct val="90000"/>
              </a:lnSpc>
            </a:pPr>
            <a:r>
              <a:rPr lang="ru-RU" dirty="0" smtClean="0">
                <a:latin typeface="Calibri"/>
              </a:rPr>
              <a:t> </a:t>
            </a:r>
            <a:r>
              <a:rPr lang="ru-RU" i="1" dirty="0" err="1" smtClean="0">
                <a:latin typeface="Calibri"/>
                <a:cs typeface="Calibri"/>
              </a:rPr>
              <a:t>Триплоидия</a:t>
            </a:r>
            <a:r>
              <a:rPr lang="ru-RU" i="1" dirty="0" smtClean="0">
                <a:latin typeface="Calibri"/>
                <a:cs typeface="Calibri"/>
              </a:rPr>
              <a:t>.</a:t>
            </a:r>
          </a:p>
          <a:p>
            <a:pPr eaLnBrk="0" hangingPunct="0"/>
            <a:r>
              <a:rPr lang="ru-RU" dirty="0" smtClean="0">
                <a:latin typeface="Calibri"/>
                <a:cs typeface="Calibri"/>
              </a:rPr>
              <a:t>     2n - отец + </a:t>
            </a:r>
            <a:r>
              <a:rPr lang="ru-RU" dirty="0" err="1" smtClean="0">
                <a:latin typeface="Calibri"/>
                <a:cs typeface="Calibri"/>
              </a:rPr>
              <a:t>n</a:t>
            </a:r>
            <a:r>
              <a:rPr lang="ru-RU" dirty="0" smtClean="0">
                <a:latin typeface="Calibri"/>
                <a:cs typeface="Calibri"/>
              </a:rPr>
              <a:t> - мать -&gt; </a:t>
            </a:r>
            <a:r>
              <a:rPr lang="ru-RU" dirty="0" err="1" smtClean="0">
                <a:latin typeface="Calibri"/>
                <a:cs typeface="Calibri"/>
              </a:rPr>
              <a:t>андроид</a:t>
            </a:r>
            <a:r>
              <a:rPr lang="ru-RU" dirty="0" smtClean="0">
                <a:latin typeface="Calibri"/>
                <a:cs typeface="Calibri"/>
              </a:rPr>
              <a:t>: большая кистозная плацента, у плода: большая голова, маленькое веретенообразное тело, синдактилия, отставание в росте и развитии. Если плод рождается, то, как правило, есть </a:t>
            </a:r>
            <a:r>
              <a:rPr lang="ru-RU" dirty="0" err="1" smtClean="0">
                <a:latin typeface="Calibri"/>
                <a:cs typeface="Calibri"/>
              </a:rPr>
              <a:t>мозаицизм</a:t>
            </a:r>
            <a:r>
              <a:rPr lang="ru-RU" dirty="0" smtClean="0">
                <a:latin typeface="Calibri"/>
                <a:cs typeface="Calibri"/>
              </a:rPr>
              <a:t>.</a:t>
            </a:r>
          </a:p>
          <a:p>
            <a:pPr eaLnBrk="0" hangingPunct="0"/>
            <a:r>
              <a:rPr lang="ru-RU" dirty="0" smtClean="0">
                <a:latin typeface="Calibri"/>
                <a:cs typeface="Calibri"/>
              </a:rPr>
              <a:t>     2n - мать + </a:t>
            </a:r>
            <a:r>
              <a:rPr lang="ru-RU" dirty="0" err="1" smtClean="0">
                <a:latin typeface="Calibri"/>
                <a:cs typeface="Calibri"/>
              </a:rPr>
              <a:t>n</a:t>
            </a:r>
            <a:r>
              <a:rPr lang="ru-RU" dirty="0" smtClean="0">
                <a:latin typeface="Calibri"/>
                <a:cs typeface="Calibri"/>
              </a:rPr>
              <a:t> - отец -&gt; </a:t>
            </a:r>
            <a:r>
              <a:rPr lang="ru-RU" dirty="0" err="1" smtClean="0">
                <a:latin typeface="Calibri"/>
                <a:cs typeface="Calibri"/>
              </a:rPr>
              <a:t>гиноид</a:t>
            </a:r>
            <a:r>
              <a:rPr lang="ru-RU" dirty="0" smtClean="0">
                <a:latin typeface="Calibri"/>
                <a:cs typeface="Calibri"/>
              </a:rPr>
              <a:t>:  недоразвитая  плацента,  клеточная масса, эмбрион и плод не развивается.</a:t>
            </a:r>
            <a:endParaRPr lang="ru-RU" dirty="0"/>
          </a:p>
        </p:txBody>
      </p:sp>
      <p:sp>
        <p:nvSpPr>
          <p:cNvPr id="4" name="Номер слайда 3"/>
          <p:cNvSpPr>
            <a:spLocks noGrp="1"/>
          </p:cNvSpPr>
          <p:nvPr>
            <p:ph type="sldNum" sz="quarter" idx="10"/>
          </p:nvPr>
        </p:nvSpPr>
        <p:spPr/>
        <p:txBody>
          <a:bodyPr/>
          <a:lstStyle/>
          <a:p>
            <a:fld id="{81024D6C-A30C-40D0-9447-B133B3F9CA13}"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eaLnBrk="0" hangingPunct="0">
              <a:lnSpc>
                <a:spcPct val="90000"/>
              </a:lnSpc>
            </a:pPr>
            <a:endParaRPr lang="ru-RU" baseline="0" dirty="0" smtClean="0"/>
          </a:p>
        </p:txBody>
      </p:sp>
      <p:sp>
        <p:nvSpPr>
          <p:cNvPr id="4" name="Номер слайда 3"/>
          <p:cNvSpPr>
            <a:spLocks noGrp="1"/>
          </p:cNvSpPr>
          <p:nvPr>
            <p:ph type="sldNum" sz="quarter" idx="10"/>
          </p:nvPr>
        </p:nvSpPr>
        <p:spPr/>
        <p:txBody>
          <a:bodyPr/>
          <a:lstStyle/>
          <a:p>
            <a:fld id="{81024D6C-A30C-40D0-9447-B133B3F9CA13}"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1024D6C-A30C-40D0-9447-B133B3F9CA13}"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1024D6C-A30C-40D0-9447-B133B3F9CA13}"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2B5FE2E7-9A22-4F9A-9F1A-8CBB6FB498FC}" type="datetimeFigureOut">
              <a:rPr lang="ru-RU" smtClean="0"/>
              <a:pPr/>
              <a:t>29.11.2012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8F9502-C3C0-4C67-BFBF-A9CFDC623585}" type="slidenum">
              <a:rPr lang="ru-RU" smtClean="0"/>
              <a:pPr/>
              <a:t>‹#›</a:t>
            </a:fld>
            <a:endParaRPr lang="ru-RU"/>
          </a:p>
        </p:txBody>
      </p:sp>
    </p:spTree>
    <p:extLst>
      <p:ext uri="{BB962C8B-B14F-4D97-AF65-F5344CB8AC3E}">
        <p14:creationId xmlns="" xmlns:p14="http://schemas.microsoft.com/office/powerpoint/2010/main" val="2043506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2B5FE2E7-9A22-4F9A-9F1A-8CBB6FB498FC}" type="datetimeFigureOut">
              <a:rPr lang="ru-RU" smtClean="0"/>
              <a:pPr/>
              <a:t>29.11.2012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8F9502-C3C0-4C67-BFBF-A9CFDC623585}" type="slidenum">
              <a:rPr lang="ru-RU" smtClean="0"/>
              <a:pPr/>
              <a:t>‹#›</a:t>
            </a:fld>
            <a:endParaRPr lang="ru-RU"/>
          </a:p>
        </p:txBody>
      </p:sp>
    </p:spTree>
    <p:extLst>
      <p:ext uri="{BB962C8B-B14F-4D97-AF65-F5344CB8AC3E}">
        <p14:creationId xmlns="" xmlns:p14="http://schemas.microsoft.com/office/powerpoint/2010/main" val="1853789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2B5FE2E7-9A22-4F9A-9F1A-8CBB6FB498FC}" type="datetimeFigureOut">
              <a:rPr lang="ru-RU" smtClean="0"/>
              <a:pPr/>
              <a:t>29.11.2012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8F9502-C3C0-4C67-BFBF-A9CFDC623585}" type="slidenum">
              <a:rPr lang="ru-RU" smtClean="0"/>
              <a:pPr/>
              <a:t>‹#›</a:t>
            </a:fld>
            <a:endParaRPr lang="ru-RU"/>
          </a:p>
        </p:txBody>
      </p:sp>
    </p:spTree>
    <p:extLst>
      <p:ext uri="{BB962C8B-B14F-4D97-AF65-F5344CB8AC3E}">
        <p14:creationId xmlns="" xmlns:p14="http://schemas.microsoft.com/office/powerpoint/2010/main" val="3612870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2B5FE2E7-9A22-4F9A-9F1A-8CBB6FB498FC}" type="datetimeFigureOut">
              <a:rPr lang="ru-RU" smtClean="0"/>
              <a:pPr/>
              <a:t>29.11.2012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8F9502-C3C0-4C67-BFBF-A9CFDC623585}" type="slidenum">
              <a:rPr lang="ru-RU" smtClean="0"/>
              <a:pPr/>
              <a:t>‹#›</a:t>
            </a:fld>
            <a:endParaRPr lang="ru-RU"/>
          </a:p>
        </p:txBody>
      </p:sp>
    </p:spTree>
    <p:extLst>
      <p:ext uri="{BB962C8B-B14F-4D97-AF65-F5344CB8AC3E}">
        <p14:creationId xmlns="" xmlns:p14="http://schemas.microsoft.com/office/powerpoint/2010/main" val="1204373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2B5FE2E7-9A22-4F9A-9F1A-8CBB6FB498FC}" type="datetimeFigureOut">
              <a:rPr lang="ru-RU" smtClean="0"/>
              <a:pPr/>
              <a:t>29.11.2012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8F9502-C3C0-4C67-BFBF-A9CFDC623585}" type="slidenum">
              <a:rPr lang="ru-RU" smtClean="0"/>
              <a:pPr/>
              <a:t>‹#›</a:t>
            </a:fld>
            <a:endParaRPr lang="ru-RU"/>
          </a:p>
        </p:txBody>
      </p:sp>
    </p:spTree>
    <p:extLst>
      <p:ext uri="{BB962C8B-B14F-4D97-AF65-F5344CB8AC3E}">
        <p14:creationId xmlns="" xmlns:p14="http://schemas.microsoft.com/office/powerpoint/2010/main" val="1325433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2B5FE2E7-9A22-4F9A-9F1A-8CBB6FB498FC}" type="datetimeFigureOut">
              <a:rPr lang="ru-RU" smtClean="0"/>
              <a:pPr/>
              <a:t>29.11.2012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78F9502-C3C0-4C67-BFBF-A9CFDC623585}" type="slidenum">
              <a:rPr lang="ru-RU" smtClean="0"/>
              <a:pPr/>
              <a:t>‹#›</a:t>
            </a:fld>
            <a:endParaRPr lang="ru-RU"/>
          </a:p>
        </p:txBody>
      </p:sp>
    </p:spTree>
    <p:extLst>
      <p:ext uri="{BB962C8B-B14F-4D97-AF65-F5344CB8AC3E}">
        <p14:creationId xmlns="" xmlns:p14="http://schemas.microsoft.com/office/powerpoint/2010/main" val="261701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2B5FE2E7-9A22-4F9A-9F1A-8CBB6FB498FC}" type="datetimeFigureOut">
              <a:rPr lang="ru-RU" smtClean="0"/>
              <a:pPr/>
              <a:t>29.11.2012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78F9502-C3C0-4C67-BFBF-A9CFDC623585}" type="slidenum">
              <a:rPr lang="ru-RU" smtClean="0"/>
              <a:pPr/>
              <a:t>‹#›</a:t>
            </a:fld>
            <a:endParaRPr lang="ru-RU"/>
          </a:p>
        </p:txBody>
      </p:sp>
    </p:spTree>
    <p:extLst>
      <p:ext uri="{BB962C8B-B14F-4D97-AF65-F5344CB8AC3E}">
        <p14:creationId xmlns="" xmlns:p14="http://schemas.microsoft.com/office/powerpoint/2010/main" val="303171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2B5FE2E7-9A22-4F9A-9F1A-8CBB6FB498FC}" type="datetimeFigureOut">
              <a:rPr lang="ru-RU" smtClean="0"/>
              <a:pPr/>
              <a:t>29.11.2012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78F9502-C3C0-4C67-BFBF-A9CFDC623585}" type="slidenum">
              <a:rPr lang="ru-RU" smtClean="0"/>
              <a:pPr/>
              <a:t>‹#›</a:t>
            </a:fld>
            <a:endParaRPr lang="ru-RU"/>
          </a:p>
        </p:txBody>
      </p:sp>
    </p:spTree>
    <p:extLst>
      <p:ext uri="{BB962C8B-B14F-4D97-AF65-F5344CB8AC3E}">
        <p14:creationId xmlns="" xmlns:p14="http://schemas.microsoft.com/office/powerpoint/2010/main" val="2694482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5FE2E7-9A22-4F9A-9F1A-8CBB6FB498FC}" type="datetimeFigureOut">
              <a:rPr lang="ru-RU" smtClean="0"/>
              <a:pPr/>
              <a:t>29.11.2012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78F9502-C3C0-4C67-BFBF-A9CFDC623585}" type="slidenum">
              <a:rPr lang="ru-RU" smtClean="0"/>
              <a:pPr/>
              <a:t>‹#›</a:t>
            </a:fld>
            <a:endParaRPr lang="ru-RU"/>
          </a:p>
        </p:txBody>
      </p:sp>
    </p:spTree>
    <p:extLst>
      <p:ext uri="{BB962C8B-B14F-4D97-AF65-F5344CB8AC3E}">
        <p14:creationId xmlns="" xmlns:p14="http://schemas.microsoft.com/office/powerpoint/2010/main" val="389412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2B5FE2E7-9A22-4F9A-9F1A-8CBB6FB498FC}" type="datetimeFigureOut">
              <a:rPr lang="ru-RU" smtClean="0"/>
              <a:pPr/>
              <a:t>29.11.2012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78F9502-C3C0-4C67-BFBF-A9CFDC623585}" type="slidenum">
              <a:rPr lang="ru-RU" smtClean="0"/>
              <a:pPr/>
              <a:t>‹#›</a:t>
            </a:fld>
            <a:endParaRPr lang="ru-RU"/>
          </a:p>
        </p:txBody>
      </p:sp>
    </p:spTree>
    <p:extLst>
      <p:ext uri="{BB962C8B-B14F-4D97-AF65-F5344CB8AC3E}">
        <p14:creationId xmlns="" xmlns:p14="http://schemas.microsoft.com/office/powerpoint/2010/main" val="2121296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2B5FE2E7-9A22-4F9A-9F1A-8CBB6FB498FC}" type="datetimeFigureOut">
              <a:rPr lang="ru-RU" smtClean="0"/>
              <a:pPr/>
              <a:t>29.11.2012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78F9502-C3C0-4C67-BFBF-A9CFDC623585}" type="slidenum">
              <a:rPr lang="ru-RU" smtClean="0"/>
              <a:pPr/>
              <a:t>‹#›</a:t>
            </a:fld>
            <a:endParaRPr lang="ru-RU"/>
          </a:p>
        </p:txBody>
      </p:sp>
    </p:spTree>
    <p:extLst>
      <p:ext uri="{BB962C8B-B14F-4D97-AF65-F5344CB8AC3E}">
        <p14:creationId xmlns="" xmlns:p14="http://schemas.microsoft.com/office/powerpoint/2010/main" val="4279282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5FE2E7-9A22-4F9A-9F1A-8CBB6FB498FC}" type="datetimeFigureOut">
              <a:rPr lang="ru-RU" smtClean="0"/>
              <a:pPr/>
              <a:t>29.11.2012</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8F9502-C3C0-4C67-BFBF-A9CFDC623585}" type="slidenum">
              <a:rPr lang="ru-RU" smtClean="0"/>
              <a:pPr/>
              <a:t>‹#›</a:t>
            </a:fld>
            <a:endParaRPr lang="ru-RU"/>
          </a:p>
        </p:txBody>
      </p:sp>
    </p:spTree>
    <p:extLst>
      <p:ext uri="{BB962C8B-B14F-4D97-AF65-F5344CB8AC3E}">
        <p14:creationId xmlns="" xmlns:p14="http://schemas.microsoft.com/office/powerpoint/2010/main" val="267960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alphaModFix amt="42000"/>
            <a:extLst>
              <a:ext uri="{BEBA8EAE-BF5A-486C-A8C5-ECC9F3942E4B}">
                <a14:imgProps xmln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4427984" y="2133428"/>
            <a:ext cx="4724572" cy="4724572"/>
          </a:xfrm>
          <a:prstGeom prst="rect">
            <a:avLst/>
          </a:prstGeom>
        </p:spPr>
      </p:pic>
      <p:sp>
        <p:nvSpPr>
          <p:cNvPr id="6" name="Прямоугольник 5"/>
          <p:cNvSpPr/>
          <p:nvPr/>
        </p:nvSpPr>
        <p:spPr>
          <a:xfrm>
            <a:off x="0" y="1988840"/>
            <a:ext cx="9144000" cy="2123658"/>
          </a:xfrm>
          <a:prstGeom prst="rect">
            <a:avLst/>
          </a:prstGeom>
          <a:noFill/>
        </p:spPr>
        <p:txBody>
          <a:bodyPr wrap="square" lIns="91440" tIns="45720" rIns="91440" bIns="45720">
            <a:spAutoFit/>
          </a:bodyPr>
          <a:lstStyle/>
          <a:p>
            <a:pPr algn="ctr"/>
            <a:r>
              <a:rPr lang="ru-RU" sz="4400" b="1" dirty="0" smtClean="0">
                <a:ln w="1905"/>
                <a:solidFill>
                  <a:srgbClr val="000000"/>
                </a:solidFill>
                <a:effectLst>
                  <a:innerShdw blurRad="69850" dist="43180" dir="5400000">
                    <a:srgbClr val="000000">
                      <a:alpha val="65000"/>
                    </a:srgbClr>
                  </a:innerShdw>
                </a:effectLst>
              </a:rPr>
              <a:t>Роль материнского и отцовского генетического материала в эмбриональном развитии человека</a:t>
            </a:r>
            <a:endParaRPr lang="ru-RU" sz="4400" b="1" dirty="0">
              <a:ln w="1905"/>
              <a:solidFill>
                <a:srgbClr val="000000"/>
              </a:solidFill>
              <a:effectLst>
                <a:innerShdw blurRad="69850" dist="43180" dir="5400000">
                  <a:srgbClr val="000000">
                    <a:alpha val="65000"/>
                  </a:srgbClr>
                </a:innerShdw>
              </a:effectLst>
            </a:endParaRPr>
          </a:p>
        </p:txBody>
      </p:sp>
      <p:sp>
        <p:nvSpPr>
          <p:cNvPr id="5" name="Прямоугольник 4"/>
          <p:cNvSpPr/>
          <p:nvPr/>
        </p:nvSpPr>
        <p:spPr>
          <a:xfrm>
            <a:off x="114344" y="4542219"/>
            <a:ext cx="2657456" cy="830997"/>
          </a:xfrm>
          <a:prstGeom prst="rect">
            <a:avLst/>
          </a:prstGeom>
          <a:noFill/>
        </p:spPr>
        <p:txBody>
          <a:bodyPr wrap="square" lIns="91440" tIns="45720" rIns="91440" bIns="45720">
            <a:spAutoFit/>
          </a:bodyPr>
          <a:lstStyle/>
          <a:p>
            <a:r>
              <a:rPr lang="ru-RU" sz="2400" b="1" dirty="0" smtClean="0">
                <a:ln w="1905"/>
                <a:solidFill>
                  <a:srgbClr val="000000"/>
                </a:solidFill>
                <a:effectLst>
                  <a:innerShdw blurRad="69850" dist="43180" dir="5400000">
                    <a:srgbClr val="000000">
                      <a:alpha val="65000"/>
                    </a:srgbClr>
                  </a:innerShdw>
                </a:effectLst>
                <a:latin typeface="Calibri"/>
                <a:ea typeface="Calibri"/>
                <a:cs typeface="Calibri"/>
              </a:rPr>
              <a:t>Выполнила</a:t>
            </a:r>
          </a:p>
          <a:p>
            <a:r>
              <a:rPr lang="ru-RU" sz="2400" b="1" dirty="0" smtClean="0">
                <a:ln w="1905"/>
                <a:solidFill>
                  <a:srgbClr val="000000"/>
                </a:solidFill>
                <a:effectLst>
                  <a:innerShdw blurRad="69850" dist="43180" dir="5400000">
                    <a:srgbClr val="000000">
                      <a:alpha val="65000"/>
                    </a:srgbClr>
                  </a:innerShdw>
                </a:effectLst>
                <a:latin typeface="Calibri"/>
                <a:ea typeface="Calibri"/>
                <a:cs typeface="Calibri"/>
              </a:rPr>
              <a:t>Дарья </a:t>
            </a:r>
            <a:r>
              <a:rPr lang="ru-RU" sz="2400" b="1" cap="none" spc="0" dirty="0" err="1" smtClean="0">
                <a:ln w="1905"/>
                <a:solidFill>
                  <a:srgbClr val="000000"/>
                </a:solidFill>
                <a:effectLst>
                  <a:innerShdw blurRad="69850" dist="43180" dir="5400000">
                    <a:srgbClr val="000000">
                      <a:alpha val="65000"/>
                    </a:srgbClr>
                  </a:innerShdw>
                </a:effectLst>
                <a:latin typeface="Calibri"/>
                <a:ea typeface="Calibri"/>
                <a:cs typeface="Calibri"/>
              </a:rPr>
              <a:t>Бурьянова</a:t>
            </a:r>
            <a:endParaRPr lang="ru-RU" sz="2400" b="1" cap="none" spc="0" dirty="0">
              <a:ln w="1905"/>
              <a:solidFill>
                <a:srgbClr val="000000"/>
              </a:solidFill>
              <a:effectLst>
                <a:innerShdw blurRad="69850" dist="43180" dir="5400000">
                  <a:srgbClr val="000000">
                    <a:alpha val="65000"/>
                  </a:srgbClr>
                </a:innerShdw>
              </a:effectLst>
            </a:endParaRPr>
          </a:p>
        </p:txBody>
      </p:sp>
      <p:sp>
        <p:nvSpPr>
          <p:cNvPr id="7" name="TextBox 6"/>
          <p:cNvSpPr txBox="1"/>
          <p:nvPr/>
        </p:nvSpPr>
        <p:spPr>
          <a:xfrm>
            <a:off x="0" y="44624"/>
            <a:ext cx="9144000" cy="1138773"/>
          </a:xfrm>
          <a:prstGeom prst="rect">
            <a:avLst/>
          </a:prstGeom>
          <a:noFill/>
        </p:spPr>
        <p:txBody>
          <a:bodyPr wrap="square" rtlCol="0">
            <a:spAutoFit/>
          </a:bodyPr>
          <a:lstStyle/>
          <a:p>
            <a:pPr algn="ctr"/>
            <a:r>
              <a:rPr lang="ru-RU" dirty="0" smtClean="0">
                <a:ln w="1905"/>
                <a:effectLst>
                  <a:innerShdw blurRad="69850" dist="43180" dir="5400000">
                    <a:srgbClr val="000000">
                      <a:alpha val="65000"/>
                    </a:srgbClr>
                  </a:innerShdw>
                </a:effectLst>
              </a:rPr>
              <a:t>Министерство образования и науки Российской Федерации</a:t>
            </a:r>
          </a:p>
          <a:p>
            <a:pPr algn="ctr"/>
            <a:endParaRPr lang="ru-RU" sz="1200" dirty="0" smtClean="0">
              <a:ln w="1905"/>
              <a:effectLst>
                <a:innerShdw blurRad="69850" dist="43180" dir="5400000">
                  <a:srgbClr val="000000">
                    <a:alpha val="65000"/>
                  </a:srgbClr>
                </a:innerShdw>
              </a:effectLst>
            </a:endParaRPr>
          </a:p>
          <a:p>
            <a:pPr algn="ctr"/>
            <a:r>
              <a:rPr lang="ru-RU" dirty="0" smtClean="0">
                <a:ln w="1905"/>
                <a:effectLst>
                  <a:innerShdw blurRad="69850" dist="43180" dir="5400000">
                    <a:srgbClr val="000000">
                      <a:alpha val="65000"/>
                    </a:srgbClr>
                  </a:innerShdw>
                </a:effectLst>
              </a:rPr>
              <a:t>Федеральное государственное автономное образовательное учреждение высшего </a:t>
            </a:r>
          </a:p>
          <a:p>
            <a:pPr algn="ctr"/>
            <a:r>
              <a:rPr lang="ru-RU" dirty="0" smtClean="0">
                <a:ln w="1905"/>
                <a:effectLst>
                  <a:innerShdw blurRad="69850" dist="43180" dir="5400000">
                    <a:srgbClr val="000000">
                      <a:alpha val="65000"/>
                    </a:srgbClr>
                  </a:innerShdw>
                </a:effectLst>
              </a:rPr>
              <a:t>профессионального образования «Южный федеральный университет»</a:t>
            </a:r>
          </a:p>
        </p:txBody>
      </p:sp>
      <p:sp>
        <p:nvSpPr>
          <p:cNvPr id="10" name="TextBox 9"/>
          <p:cNvSpPr txBox="1"/>
          <p:nvPr/>
        </p:nvSpPr>
        <p:spPr>
          <a:xfrm>
            <a:off x="0" y="5949280"/>
            <a:ext cx="9144000" cy="830997"/>
          </a:xfrm>
          <a:prstGeom prst="rect">
            <a:avLst/>
          </a:prstGeom>
          <a:noFill/>
        </p:spPr>
        <p:txBody>
          <a:bodyPr wrap="square" rtlCol="0">
            <a:spAutoFit/>
          </a:bodyPr>
          <a:lstStyle/>
          <a:p>
            <a:pPr algn="ctr"/>
            <a:r>
              <a:rPr lang="ru-RU" sz="2400" b="1" dirty="0" smtClean="0">
                <a:ln w="1905"/>
                <a:solidFill>
                  <a:srgbClr val="000000"/>
                </a:solidFill>
                <a:effectLst>
                  <a:innerShdw blurRad="69850" dist="43180" dir="5400000">
                    <a:srgbClr val="000000">
                      <a:alpha val="65000"/>
                    </a:srgbClr>
                  </a:innerShdw>
                </a:effectLst>
              </a:rPr>
              <a:t>Ростов-на-Дону</a:t>
            </a:r>
          </a:p>
          <a:p>
            <a:pPr algn="ctr"/>
            <a:r>
              <a:rPr lang="ru-RU" sz="2400" b="1" dirty="0">
                <a:ln w="1905"/>
                <a:solidFill>
                  <a:srgbClr val="000000"/>
                </a:solidFill>
                <a:effectLst>
                  <a:innerShdw blurRad="69850" dist="43180" dir="5400000">
                    <a:srgbClr val="000000">
                      <a:alpha val="65000"/>
                    </a:srgbClr>
                  </a:innerShdw>
                </a:effectLst>
              </a:rPr>
              <a:t>2012</a:t>
            </a:r>
          </a:p>
        </p:txBody>
      </p:sp>
      <p:cxnSp>
        <p:nvCxnSpPr>
          <p:cNvPr id="11" name="Straight Connector 10"/>
          <p:cNvCxnSpPr/>
          <p:nvPr/>
        </p:nvCxnSpPr>
        <p:spPr>
          <a:xfrm>
            <a:off x="0" y="1268760"/>
            <a:ext cx="9144000" cy="0"/>
          </a:xfrm>
          <a:prstGeom prst="line">
            <a:avLst/>
          </a:prstGeom>
          <a:ln w="28575" cmpd="sng">
            <a:gradFill flip="none" rotWithShape="1">
              <a:gsLst>
                <a:gs pos="5000">
                  <a:schemeClr val="bg1">
                    <a:alpha val="0"/>
                  </a:schemeClr>
                </a:gs>
                <a:gs pos="95000">
                  <a:prstClr val="white">
                    <a:alpha val="0"/>
                  </a:prstClr>
                </a:gs>
                <a:gs pos="35000">
                  <a:schemeClr val="tx1">
                    <a:lumMod val="50000"/>
                    <a:lumOff val="50000"/>
                  </a:schemeClr>
                </a:gs>
                <a:gs pos="65000">
                  <a:schemeClr val="tx1">
                    <a:lumMod val="50000"/>
                    <a:lumOff val="50000"/>
                  </a:schemeClr>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waddington.jpg"/>
          <p:cNvPicPr>
            <a:picLocks noChangeAspect="1"/>
          </p:cNvPicPr>
          <p:nvPr/>
        </p:nvPicPr>
        <p:blipFill rotWithShape="1">
          <a:blip r:embed="rId2"/>
          <a:srcRect r="2491" b="1557"/>
          <a:stretch/>
        </p:blipFill>
        <p:spPr>
          <a:xfrm>
            <a:off x="5076057" y="0"/>
            <a:ext cx="4067944" cy="6858000"/>
          </a:xfrm>
          <a:prstGeom prst="rect">
            <a:avLst/>
          </a:prstGeom>
          <a:noFill/>
          <a:ln>
            <a:noFill/>
          </a:ln>
        </p:spPr>
      </p:pic>
      <p:sp>
        <p:nvSpPr>
          <p:cNvPr id="6" name="TextBox 5"/>
          <p:cNvSpPr txBox="1"/>
          <p:nvPr/>
        </p:nvSpPr>
        <p:spPr>
          <a:xfrm>
            <a:off x="35496" y="908720"/>
            <a:ext cx="5214973" cy="1200328"/>
          </a:xfrm>
          <a:prstGeom prst="rect">
            <a:avLst/>
          </a:prstGeom>
          <a:noFill/>
        </p:spPr>
        <p:txBody>
          <a:bodyPr wrap="square" rtlCol="0">
            <a:spAutoFit/>
          </a:bodyPr>
          <a:lstStyle/>
          <a:p>
            <a:r>
              <a:rPr lang="ru-RU" sz="2400" dirty="0" smtClean="0"/>
              <a:t>Термин «эпигенетика» предложил выдающийся английский генетик Конрад </a:t>
            </a:r>
            <a:r>
              <a:rPr lang="ru-RU" sz="2400" dirty="0" err="1" smtClean="0"/>
              <a:t>Халл</a:t>
            </a:r>
            <a:r>
              <a:rPr lang="ru-RU" sz="2400" dirty="0" smtClean="0"/>
              <a:t> </a:t>
            </a:r>
            <a:r>
              <a:rPr lang="ru-RU" sz="2400" dirty="0" err="1" smtClean="0"/>
              <a:t>Уоддингтон</a:t>
            </a:r>
            <a:r>
              <a:rPr lang="ru-RU" sz="2400" dirty="0" smtClean="0"/>
              <a:t> в 1942 году.</a:t>
            </a:r>
            <a:endParaRPr lang="ru-RU" sz="2400" dirty="0"/>
          </a:p>
        </p:txBody>
      </p:sp>
      <p:sp>
        <p:nvSpPr>
          <p:cNvPr id="7" name="TextBox 6"/>
          <p:cNvSpPr txBox="1"/>
          <p:nvPr/>
        </p:nvSpPr>
        <p:spPr>
          <a:xfrm>
            <a:off x="35496" y="2696720"/>
            <a:ext cx="5328592" cy="3108544"/>
          </a:xfrm>
          <a:prstGeom prst="rect">
            <a:avLst/>
          </a:prstGeom>
          <a:noFill/>
        </p:spPr>
        <p:txBody>
          <a:bodyPr wrap="square" rtlCol="0">
            <a:spAutoFit/>
          </a:bodyPr>
          <a:lstStyle/>
          <a:p>
            <a:r>
              <a:rPr lang="ru-RU" sz="2800" i="1" dirty="0" smtClean="0">
                <a:latin typeface="Calibri"/>
                <a:cs typeface="Calibri"/>
              </a:rPr>
              <a:t>«Эпигенетика – раздел биологии, который изучает причинно-следственные взаимодействия между генами и их продуктами, и как они реализуются в определенные фенотипы».</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alphaModFix amt="19000"/>
          </a:blip>
          <a:srcRect l="30647"/>
          <a:stretch/>
        </p:blipFill>
        <p:spPr>
          <a:xfrm>
            <a:off x="3662947" y="2780928"/>
            <a:ext cx="5508267" cy="3455032"/>
          </a:xfrm>
          <a:prstGeom prst="rect">
            <a:avLst/>
          </a:prstGeom>
        </p:spPr>
      </p:pic>
      <p:sp>
        <p:nvSpPr>
          <p:cNvPr id="4" name="TextBox 3"/>
          <p:cNvSpPr txBox="1"/>
          <p:nvPr/>
        </p:nvSpPr>
        <p:spPr>
          <a:xfrm>
            <a:off x="36512" y="473158"/>
            <a:ext cx="9144000" cy="6052186"/>
          </a:xfrm>
          <a:prstGeom prst="rect">
            <a:avLst/>
          </a:prstGeom>
          <a:noFill/>
        </p:spPr>
        <p:txBody>
          <a:bodyPr wrap="square" rtlCol="0">
            <a:spAutoFit/>
          </a:bodyPr>
          <a:lstStyle/>
          <a:p>
            <a:r>
              <a:rPr lang="ru-RU" sz="2400" dirty="0" smtClean="0">
                <a:latin typeface="Calibri"/>
              </a:rPr>
              <a:t>     В 1990 г. Робин </a:t>
            </a:r>
            <a:r>
              <a:rPr lang="ru-RU" sz="2400" dirty="0" err="1" smtClean="0">
                <a:latin typeface="Calibri"/>
              </a:rPr>
              <a:t>Холлидей</a:t>
            </a:r>
            <a:r>
              <a:rPr lang="ru-RU" sz="2400" dirty="0" smtClean="0">
                <a:latin typeface="Calibri"/>
              </a:rPr>
              <a:t> дал более конкретное определение </a:t>
            </a:r>
            <a:r>
              <a:rPr lang="ru-RU" sz="2400" dirty="0" err="1" smtClean="0">
                <a:latin typeface="Calibri"/>
              </a:rPr>
              <a:t>эпигенетики</a:t>
            </a:r>
            <a:r>
              <a:rPr lang="ru-RU" sz="2400" dirty="0" smtClean="0">
                <a:latin typeface="Calibri"/>
              </a:rPr>
              <a:t>: «исследование механизмов временного и пространственного контроля генной активности в сложных организмах».</a:t>
            </a:r>
          </a:p>
          <a:p>
            <a:endParaRPr lang="ru-RU" sz="2400" dirty="0" smtClean="0">
              <a:latin typeface="Calibri"/>
            </a:endParaRPr>
          </a:p>
          <a:p>
            <a:r>
              <a:rPr lang="ru-RU" sz="2400" dirty="0" smtClean="0">
                <a:latin typeface="Calibri"/>
              </a:rPr>
              <a:t>     В 1992 г. Брайан Холл определил </a:t>
            </a:r>
            <a:r>
              <a:rPr lang="ru-RU" sz="2400" dirty="0" err="1" smtClean="0">
                <a:latin typeface="Calibri"/>
              </a:rPr>
              <a:t>эпигенетику</a:t>
            </a:r>
            <a:r>
              <a:rPr lang="ru-RU" sz="2400" dirty="0" smtClean="0">
                <a:latin typeface="Calibri"/>
              </a:rPr>
              <a:t> как «сумму генетических и негенетических факторов, воздействующих на клетки в целях селективного контроля экспрессии генов, которые позволяют увеличить фенотипическое разнообразие в процессе развития».</a:t>
            </a:r>
          </a:p>
          <a:p>
            <a:endParaRPr lang="ru-RU" sz="2400" dirty="0" smtClean="0">
              <a:latin typeface="Calibri"/>
            </a:endParaRPr>
          </a:p>
          <a:p>
            <a:r>
              <a:rPr lang="ru-RU" sz="2400" dirty="0" smtClean="0">
                <a:latin typeface="Calibri"/>
              </a:rPr>
              <a:t>     Еще более узкое определение </a:t>
            </a:r>
            <a:r>
              <a:rPr lang="ru-RU" sz="2400" dirty="0" err="1" smtClean="0">
                <a:latin typeface="Calibri"/>
              </a:rPr>
              <a:t>эпигенетики</a:t>
            </a:r>
            <a:r>
              <a:rPr lang="ru-RU" sz="2400" dirty="0" smtClean="0">
                <a:latin typeface="Calibri"/>
              </a:rPr>
              <a:t> было предложено в 1996 г. Руссо и соавторами: «исследование </a:t>
            </a:r>
            <a:r>
              <a:rPr lang="ru-RU" sz="2400" dirty="0" err="1" smtClean="0">
                <a:latin typeface="Calibri"/>
              </a:rPr>
              <a:t>митотически</a:t>
            </a:r>
            <a:r>
              <a:rPr lang="ru-RU" sz="2400" dirty="0" smtClean="0">
                <a:latin typeface="Calibri"/>
              </a:rPr>
              <a:t> и/или </a:t>
            </a:r>
            <a:r>
              <a:rPr lang="ru-RU" sz="2400" dirty="0" err="1" smtClean="0">
                <a:latin typeface="Calibri"/>
              </a:rPr>
              <a:t>мейотически</a:t>
            </a:r>
            <a:r>
              <a:rPr lang="ru-RU" sz="2400" dirty="0" smtClean="0">
                <a:latin typeface="Calibri"/>
              </a:rPr>
              <a:t> наследуемых изменений в экспрессии генов, которые нельзя объяснить изменениями в ДНК»</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alphaModFix amt="14000"/>
          </a:blip>
          <a:srcRect t="19885" b="20174"/>
          <a:stretch/>
        </p:blipFill>
        <p:spPr>
          <a:xfrm rot="5400000">
            <a:off x="4321670" y="2024530"/>
            <a:ext cx="6884000" cy="2782939"/>
          </a:xfrm>
          <a:prstGeom prst="rect">
            <a:avLst/>
          </a:prstGeom>
        </p:spPr>
      </p:pic>
      <p:sp>
        <p:nvSpPr>
          <p:cNvPr id="4" name="Прямоугольник 3"/>
          <p:cNvSpPr/>
          <p:nvPr/>
        </p:nvSpPr>
        <p:spPr>
          <a:xfrm>
            <a:off x="108520" y="928670"/>
            <a:ext cx="9035480" cy="1815882"/>
          </a:xfrm>
          <a:prstGeom prst="rect">
            <a:avLst/>
          </a:prstGeom>
        </p:spPr>
        <p:txBody>
          <a:bodyPr wrap="square">
            <a:spAutoFit/>
          </a:bodyPr>
          <a:lstStyle/>
          <a:p>
            <a:r>
              <a:rPr lang="ru-RU" sz="2800" b="1" dirty="0" smtClean="0">
                <a:latin typeface="Calibri"/>
                <a:cs typeface="Calibri"/>
              </a:rPr>
              <a:t>Эпигенетическая регуляция - </a:t>
            </a:r>
            <a:r>
              <a:rPr lang="ru-RU" sz="2800" dirty="0" smtClean="0">
                <a:latin typeface="Calibri"/>
                <a:cs typeface="Calibri"/>
              </a:rPr>
              <a:t>наследственные и ненаследственные изменения в экспрессии конкретного гена без каких-либо соответствующих структурных изменений в его нуклеотидной последовательности.</a:t>
            </a:r>
            <a:endParaRPr lang="ru-RU" sz="2800" dirty="0">
              <a:latin typeface="Calibri"/>
              <a:cs typeface="Calibri"/>
            </a:endParaRPr>
          </a:p>
        </p:txBody>
      </p:sp>
      <p:sp>
        <p:nvSpPr>
          <p:cNvPr id="5" name="TextBox 4"/>
          <p:cNvSpPr txBox="1"/>
          <p:nvPr/>
        </p:nvSpPr>
        <p:spPr>
          <a:xfrm>
            <a:off x="4572000" y="1000108"/>
            <a:ext cx="45719" cy="369332"/>
          </a:xfrm>
          <a:prstGeom prst="rect">
            <a:avLst/>
          </a:prstGeom>
          <a:noFill/>
        </p:spPr>
        <p:txBody>
          <a:bodyPr wrap="square" rtlCol="0">
            <a:spAutoFit/>
          </a:bodyPr>
          <a:lstStyle/>
          <a:p>
            <a:endParaRPr lang="ru-RU" dirty="0"/>
          </a:p>
        </p:txBody>
      </p:sp>
      <p:sp>
        <p:nvSpPr>
          <p:cNvPr id="6" name="Прямоугольник 5"/>
          <p:cNvSpPr/>
          <p:nvPr/>
        </p:nvSpPr>
        <p:spPr>
          <a:xfrm>
            <a:off x="108520" y="3214686"/>
            <a:ext cx="9035480" cy="2677656"/>
          </a:xfrm>
          <a:prstGeom prst="rect">
            <a:avLst/>
          </a:prstGeom>
        </p:spPr>
        <p:txBody>
          <a:bodyPr wrap="square">
            <a:spAutoFit/>
          </a:bodyPr>
          <a:lstStyle/>
          <a:p>
            <a:r>
              <a:rPr lang="ru-RU" sz="2800" b="1" dirty="0" smtClean="0">
                <a:latin typeface="Calibri"/>
                <a:cs typeface="Calibri"/>
              </a:rPr>
              <a:t>Проявление эпигенетической регуляции у человека:</a:t>
            </a:r>
          </a:p>
          <a:p>
            <a:r>
              <a:rPr lang="ru-RU" sz="2800" dirty="0" smtClean="0">
                <a:latin typeface="Calibri"/>
                <a:cs typeface="Calibri"/>
              </a:rPr>
              <a:t>явления импринтинга, эффекта положения, особенности структурно-функциональной организации хроматина определенных хромосомных локусов</a:t>
            </a:r>
            <a:r>
              <a:rPr lang="ru-RU" sz="2800" dirty="0" smtClean="0">
                <a:latin typeface="Calibri"/>
              </a:rPr>
              <a:t> (</a:t>
            </a:r>
            <a:r>
              <a:rPr lang="ru-RU" sz="2800" dirty="0" err="1" smtClean="0">
                <a:latin typeface="Calibri"/>
              </a:rPr>
              <a:t>ремоделлинг</a:t>
            </a:r>
            <a:r>
              <a:rPr lang="ru-RU" sz="2800" dirty="0" smtClean="0">
                <a:latin typeface="Calibri"/>
              </a:rPr>
              <a:t> хроматина)</a:t>
            </a:r>
            <a:r>
              <a:rPr lang="ru-RU" sz="2800" dirty="0" smtClean="0">
                <a:latin typeface="Calibri"/>
                <a:cs typeface="Calibri"/>
              </a:rPr>
              <a:t>, влияющих на эк</a:t>
            </a:r>
            <a:r>
              <a:rPr lang="ru-RU" sz="2800" dirty="0" smtClean="0">
                <a:latin typeface="Calibri"/>
              </a:rPr>
              <a:t>с</a:t>
            </a:r>
            <a:r>
              <a:rPr lang="ru-RU" sz="2800" dirty="0" smtClean="0">
                <a:latin typeface="Calibri"/>
                <a:cs typeface="Calibri"/>
              </a:rPr>
              <a:t>прессию генов, </a:t>
            </a:r>
            <a:r>
              <a:rPr lang="ru-RU" sz="2800" dirty="0" smtClean="0">
                <a:latin typeface="Calibri"/>
              </a:rPr>
              <a:t>и РНК-интерференция.</a:t>
            </a:r>
            <a:endParaRPr lang="ru-RU" sz="2800" dirty="0">
              <a:latin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032" y="1916832"/>
            <a:ext cx="8029400" cy="1815882"/>
          </a:xfrm>
          <a:prstGeom prst="rect">
            <a:avLst/>
          </a:prstGeom>
          <a:noFill/>
        </p:spPr>
        <p:txBody>
          <a:bodyPr wrap="square" rtlCol="0">
            <a:spAutoFit/>
          </a:bodyPr>
          <a:lstStyle/>
          <a:p>
            <a:pPr algn="just"/>
            <a:r>
              <a:rPr lang="ru-RU" sz="2800" b="1" dirty="0" smtClean="0"/>
              <a:t>Хроматин </a:t>
            </a:r>
            <a:r>
              <a:rPr lang="ru-RU" sz="2800" dirty="0" smtClean="0"/>
              <a:t>- чрезвычайно сложный и динамический  комплекс, в состав которого входят ДНК (30-40% по  массе), белки (гистоны 30-50%; </a:t>
            </a:r>
            <a:r>
              <a:rPr lang="ru-RU" sz="2800" dirty="0" err="1" smtClean="0"/>
              <a:t>негистоновые</a:t>
            </a:r>
            <a:r>
              <a:rPr lang="ru-RU" sz="2800" dirty="0" smtClean="0"/>
              <a:t> белки  4-33%) и РНК.</a:t>
            </a:r>
            <a:endParaRPr lang="ru-RU" sz="2800" dirty="0"/>
          </a:p>
        </p:txBody>
      </p:sp>
      <p:pic>
        <p:nvPicPr>
          <p:cNvPr id="6" name="Рисунок 5" descr="aoc_039.gif"/>
          <p:cNvPicPr>
            <a:picLocks noChangeAspect="1"/>
          </p:cNvPicPr>
          <p:nvPr/>
        </p:nvPicPr>
        <p:blipFill rotWithShape="1">
          <a:blip r:embed="rId3"/>
          <a:srcRect t="3298"/>
          <a:stretch/>
        </p:blipFill>
        <p:spPr>
          <a:xfrm>
            <a:off x="3851920" y="3429000"/>
            <a:ext cx="4536504" cy="3108635"/>
          </a:xfrm>
          <a:prstGeom prst="rect">
            <a:avLst/>
          </a:prstGeom>
          <a:noFill/>
          <a:ln>
            <a:solidFill>
              <a:srgbClr val="008000"/>
            </a:solidFill>
          </a:ln>
        </p:spPr>
      </p:pic>
      <p:sp>
        <p:nvSpPr>
          <p:cNvPr id="5" name="TextBox 4"/>
          <p:cNvSpPr txBox="1"/>
          <p:nvPr/>
        </p:nvSpPr>
        <p:spPr>
          <a:xfrm>
            <a:off x="0" y="0"/>
            <a:ext cx="9144000" cy="1815882"/>
          </a:xfrm>
          <a:prstGeom prst="rect">
            <a:avLst/>
          </a:prstGeom>
          <a:noFill/>
        </p:spPr>
        <p:txBody>
          <a:bodyPr wrap="square" rtlCol="0">
            <a:spAutoFit/>
          </a:bodyPr>
          <a:lstStyle/>
          <a:p>
            <a:pPr algn="ctr"/>
            <a:r>
              <a:rPr lang="ru-RU" sz="3200" b="1" dirty="0" smtClean="0"/>
              <a:t>Варианты эпигенетической регуляции. </a:t>
            </a:r>
          </a:p>
          <a:p>
            <a:pPr algn="ctr"/>
            <a:r>
              <a:rPr lang="ru-RU" sz="4000" b="1" dirty="0" smtClean="0"/>
              <a:t>Структурно-функциональная организация хроматина</a:t>
            </a:r>
            <a:endParaRPr lang="ru-RU" sz="40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alphaModFix amt="21000"/>
          </a:blip>
          <a:stretch>
            <a:fillRect/>
          </a:stretch>
        </p:blipFill>
        <p:spPr>
          <a:xfrm flipV="1">
            <a:off x="0" y="4437112"/>
            <a:ext cx="9144000" cy="2420888"/>
          </a:xfrm>
          <a:prstGeom prst="rect">
            <a:avLst/>
          </a:prstGeom>
        </p:spPr>
      </p:pic>
      <p:sp>
        <p:nvSpPr>
          <p:cNvPr id="4" name="Прямоугольник 3"/>
          <p:cNvSpPr/>
          <p:nvPr/>
        </p:nvSpPr>
        <p:spPr>
          <a:xfrm>
            <a:off x="179512" y="164991"/>
            <a:ext cx="8964488" cy="2554545"/>
          </a:xfrm>
          <a:prstGeom prst="rect">
            <a:avLst/>
          </a:prstGeom>
        </p:spPr>
        <p:txBody>
          <a:bodyPr wrap="square">
            <a:spAutoFit/>
          </a:bodyPr>
          <a:lstStyle/>
          <a:p>
            <a:r>
              <a:rPr lang="ru-RU" sz="3200" b="1" dirty="0" smtClean="0"/>
              <a:t>Гетерохроматин</a:t>
            </a:r>
            <a:r>
              <a:rPr lang="ru-RU" sz="3200" dirty="0" smtClean="0"/>
              <a:t> — участки хроматина, находящиеся в течение клеточного цикла в конденсированном состоянии. Особенностью гетерохроматиновой ДНК является крайне низкая </a:t>
            </a:r>
            <a:r>
              <a:rPr lang="ru-RU" sz="3200" dirty="0" err="1" smtClean="0"/>
              <a:t>транскрибируемость</a:t>
            </a:r>
            <a:r>
              <a:rPr lang="ru-RU" sz="3200" dirty="0" smtClean="0"/>
              <a:t>.</a:t>
            </a:r>
            <a:endParaRPr lang="ru-RU" sz="3200" dirty="0"/>
          </a:p>
        </p:txBody>
      </p:sp>
      <p:sp>
        <p:nvSpPr>
          <p:cNvPr id="5" name="TextBox 4"/>
          <p:cNvSpPr txBox="1"/>
          <p:nvPr/>
        </p:nvSpPr>
        <p:spPr>
          <a:xfrm>
            <a:off x="179512" y="2807057"/>
            <a:ext cx="8964488" cy="2062103"/>
          </a:xfrm>
          <a:prstGeom prst="rect">
            <a:avLst/>
          </a:prstGeom>
          <a:noFill/>
        </p:spPr>
        <p:txBody>
          <a:bodyPr wrap="square" rtlCol="0">
            <a:spAutoFit/>
          </a:bodyPr>
          <a:lstStyle/>
          <a:p>
            <a:r>
              <a:rPr lang="ru-RU" sz="3200" b="1" dirty="0" smtClean="0"/>
              <a:t>Эухроматин</a:t>
            </a:r>
            <a:r>
              <a:rPr lang="ru-RU" sz="3200" dirty="0" smtClean="0"/>
              <a:t> — участки хроматина, сохраняющие </a:t>
            </a:r>
            <a:r>
              <a:rPr lang="ru-RU" sz="3200" dirty="0" err="1" smtClean="0"/>
              <a:t>деспирализованное</a:t>
            </a:r>
            <a:r>
              <a:rPr lang="ru-RU" sz="3200" dirty="0" smtClean="0"/>
              <a:t> состояние элементарных </a:t>
            </a:r>
            <a:r>
              <a:rPr lang="ru-RU" sz="3200" dirty="0" err="1" smtClean="0"/>
              <a:t>дезоксирибонуклеопротеидных</a:t>
            </a:r>
            <a:r>
              <a:rPr lang="ru-RU" sz="3200" dirty="0" smtClean="0"/>
              <a:t> нитей (ДНП) в </a:t>
            </a:r>
            <a:r>
              <a:rPr lang="ru-RU" sz="3200" dirty="0" err="1" smtClean="0"/>
              <a:t>интерфазном</a:t>
            </a:r>
            <a:r>
              <a:rPr lang="ru-RU" sz="3200" dirty="0" smtClean="0"/>
              <a:t> ядре.</a:t>
            </a:r>
            <a:endParaRPr lang="ru-RU"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37709" y="428604"/>
            <a:ext cx="3998787" cy="1938992"/>
          </a:xfrm>
          <a:prstGeom prst="rect">
            <a:avLst/>
          </a:prstGeom>
          <a:noFill/>
        </p:spPr>
        <p:txBody>
          <a:bodyPr wrap="square" rtlCol="0">
            <a:spAutoFit/>
          </a:bodyPr>
          <a:lstStyle/>
          <a:p>
            <a:r>
              <a:rPr lang="ru-RU" sz="2000" b="1" dirty="0" smtClean="0">
                <a:solidFill>
                  <a:srgbClr val="C00000"/>
                </a:solidFill>
              </a:rPr>
              <a:t>Конститутивный гетерохроматин </a:t>
            </a:r>
            <a:r>
              <a:rPr lang="ru-RU" sz="2000" dirty="0" smtClean="0"/>
              <a:t>-</a:t>
            </a:r>
            <a:r>
              <a:rPr lang="ru-RU" sz="2000" dirty="0" smtClean="0">
                <a:solidFill>
                  <a:srgbClr val="C00000"/>
                </a:solidFill>
              </a:rPr>
              <a:t> </a:t>
            </a:r>
            <a:r>
              <a:rPr lang="ru-RU" sz="2000" dirty="0" smtClean="0"/>
              <a:t>постоянно </a:t>
            </a:r>
            <a:r>
              <a:rPr lang="ru-RU" sz="2000" dirty="0" smtClean="0"/>
              <a:t>плотно упакованный хроматин</a:t>
            </a:r>
            <a:r>
              <a:rPr lang="ru-RU" sz="2000" dirty="0" smtClean="0"/>
              <a:t>, формируется в раннем </a:t>
            </a:r>
            <a:r>
              <a:rPr lang="ru-RU" sz="2000" dirty="0" smtClean="0"/>
              <a:t>эмбриогенезе. Выявляется во всех хромосомах, во всех клетках организма. </a:t>
            </a:r>
            <a:endParaRPr lang="ru-RU" sz="2000" dirty="0"/>
          </a:p>
        </p:txBody>
      </p:sp>
      <p:sp>
        <p:nvSpPr>
          <p:cNvPr id="9" name="TextBox 8"/>
          <p:cNvSpPr txBox="1"/>
          <p:nvPr/>
        </p:nvSpPr>
        <p:spPr>
          <a:xfrm>
            <a:off x="142307" y="1916832"/>
            <a:ext cx="4357685" cy="2862322"/>
          </a:xfrm>
          <a:prstGeom prst="rect">
            <a:avLst/>
          </a:prstGeom>
          <a:noFill/>
        </p:spPr>
        <p:txBody>
          <a:bodyPr wrap="square" rtlCol="0">
            <a:spAutoFit/>
          </a:bodyPr>
          <a:lstStyle/>
          <a:p>
            <a:r>
              <a:rPr lang="ru-RU" b="1" dirty="0">
                <a:solidFill>
                  <a:srgbClr val="C00000"/>
                </a:solidFill>
              </a:rPr>
              <a:t>Примеры:</a:t>
            </a:r>
          </a:p>
          <a:p>
            <a:pPr marL="23813" indent="58738">
              <a:buFont typeface="Arial"/>
              <a:buChar char="•"/>
            </a:pPr>
            <a:r>
              <a:rPr lang="ru-RU" b="1" dirty="0" smtClean="0"/>
              <a:t> Гены раннего развития </a:t>
            </a:r>
            <a:r>
              <a:rPr lang="ru-RU" dirty="0" smtClean="0"/>
              <a:t>(эпигенетическая инактивация в развитии)</a:t>
            </a:r>
          </a:p>
          <a:p>
            <a:pPr marL="23813" indent="58738">
              <a:buFont typeface="Arial"/>
              <a:buChar char="•"/>
            </a:pPr>
            <a:r>
              <a:rPr lang="ru-RU" b="1" dirty="0" smtClean="0"/>
              <a:t> Часть тканеспецифичных генов </a:t>
            </a:r>
            <a:r>
              <a:rPr lang="ru-RU" dirty="0" smtClean="0"/>
              <a:t>(</a:t>
            </a:r>
            <a:r>
              <a:rPr lang="ru-RU" dirty="0" err="1" smtClean="0"/>
              <a:t>тканеспецифичная</a:t>
            </a:r>
            <a:r>
              <a:rPr lang="ru-RU" dirty="0" smtClean="0"/>
              <a:t> </a:t>
            </a:r>
            <a:r>
              <a:rPr lang="ru-RU" dirty="0" smtClean="0"/>
              <a:t>инактивация)</a:t>
            </a:r>
          </a:p>
          <a:p>
            <a:pPr marL="23813" indent="58738">
              <a:buFont typeface="Arial"/>
              <a:buChar char="•"/>
            </a:pPr>
            <a:r>
              <a:rPr lang="ru-RU" b="1" dirty="0" smtClean="0"/>
              <a:t> Геномный импринтинг </a:t>
            </a:r>
            <a:r>
              <a:rPr lang="ru-RU" dirty="0" smtClean="0"/>
              <a:t>(</a:t>
            </a:r>
            <a:r>
              <a:rPr lang="ru-RU" dirty="0" err="1" smtClean="0"/>
              <a:t>инактивация</a:t>
            </a:r>
            <a:r>
              <a:rPr lang="ru-RU" dirty="0" smtClean="0"/>
              <a:t> </a:t>
            </a:r>
            <a:r>
              <a:rPr lang="ru-RU" dirty="0" err="1" smtClean="0"/>
              <a:t>аллеля</a:t>
            </a:r>
            <a:r>
              <a:rPr lang="ru-RU" dirty="0" smtClean="0"/>
              <a:t> одного </a:t>
            </a:r>
            <a:r>
              <a:rPr lang="ru-RU" dirty="0" smtClean="0"/>
              <a:t>из родителей)</a:t>
            </a:r>
          </a:p>
          <a:p>
            <a:pPr marL="23813" indent="58738">
              <a:buFont typeface="Arial"/>
              <a:buChar char="•"/>
            </a:pPr>
            <a:r>
              <a:rPr lang="ru-RU" b="1" dirty="0" smtClean="0"/>
              <a:t> </a:t>
            </a:r>
            <a:r>
              <a:rPr lang="ru-RU" b="1" dirty="0" smtClean="0"/>
              <a:t> </a:t>
            </a:r>
            <a:r>
              <a:rPr lang="ru-RU" b="1" dirty="0" smtClean="0"/>
              <a:t>Инактивация Х-хромосомы </a:t>
            </a:r>
            <a:r>
              <a:rPr lang="ru-RU" b="1" dirty="0" smtClean="0"/>
              <a:t>у млекопитающих</a:t>
            </a:r>
            <a:endParaRPr lang="ru-RU" b="1" dirty="0"/>
          </a:p>
        </p:txBody>
      </p:sp>
      <p:sp>
        <p:nvSpPr>
          <p:cNvPr id="11" name="TextBox 10"/>
          <p:cNvSpPr txBox="1"/>
          <p:nvPr/>
        </p:nvSpPr>
        <p:spPr>
          <a:xfrm>
            <a:off x="5040559" y="2564904"/>
            <a:ext cx="3786214" cy="2308324"/>
          </a:xfrm>
          <a:prstGeom prst="rect">
            <a:avLst/>
          </a:prstGeom>
          <a:noFill/>
        </p:spPr>
        <p:txBody>
          <a:bodyPr wrap="square" rtlCol="0">
            <a:spAutoFit/>
          </a:bodyPr>
          <a:lstStyle/>
          <a:p>
            <a:r>
              <a:rPr lang="ru-RU" b="1" dirty="0">
                <a:solidFill>
                  <a:srgbClr val="C00000"/>
                </a:solidFill>
              </a:rPr>
              <a:t>Свойства:</a:t>
            </a:r>
          </a:p>
          <a:p>
            <a:r>
              <a:rPr lang="ru-RU" dirty="0" smtClean="0"/>
              <a:t>• Компактное состояние в течение</a:t>
            </a:r>
          </a:p>
          <a:p>
            <a:r>
              <a:rPr lang="ru-RU" dirty="0" smtClean="0"/>
              <a:t>всего клеточного цикла</a:t>
            </a:r>
          </a:p>
          <a:p>
            <a:r>
              <a:rPr lang="ru-RU" dirty="0" smtClean="0"/>
              <a:t>• Поздняя репликация</a:t>
            </a:r>
          </a:p>
          <a:p>
            <a:r>
              <a:rPr lang="ru-RU" dirty="0" smtClean="0"/>
              <a:t>• </a:t>
            </a:r>
            <a:r>
              <a:rPr lang="ru-RU" dirty="0" err="1" smtClean="0"/>
              <a:t>Обогащенность</a:t>
            </a:r>
            <a:r>
              <a:rPr lang="ru-RU" dirty="0" smtClean="0"/>
              <a:t> </a:t>
            </a:r>
            <a:r>
              <a:rPr lang="ru-RU" dirty="0" smtClean="0"/>
              <a:t>повторяющимися</a:t>
            </a:r>
            <a:endParaRPr lang="ru-RU" dirty="0" smtClean="0"/>
          </a:p>
          <a:p>
            <a:r>
              <a:rPr lang="ru-RU" dirty="0" smtClean="0"/>
              <a:t>последовательностями</a:t>
            </a:r>
          </a:p>
          <a:p>
            <a:r>
              <a:rPr lang="ru-RU" dirty="0" smtClean="0"/>
              <a:t>• Низкая частота рекомбинации</a:t>
            </a:r>
          </a:p>
          <a:p>
            <a:r>
              <a:rPr lang="ru-RU" dirty="0" smtClean="0"/>
              <a:t>• Варьирование количества</a:t>
            </a:r>
            <a:endParaRPr lang="ru-RU" dirty="0"/>
          </a:p>
        </p:txBody>
      </p:sp>
      <p:pic>
        <p:nvPicPr>
          <p:cNvPr id="2" name="Picture 1"/>
          <p:cNvPicPr>
            <a:picLocks noChangeAspect="1"/>
          </p:cNvPicPr>
          <p:nvPr/>
        </p:nvPicPr>
        <p:blipFill rotWithShape="1">
          <a:blip r:embed="rId3"/>
          <a:srcRect t="41167" b="40715"/>
          <a:stretch/>
        </p:blipFill>
        <p:spPr>
          <a:xfrm rot="16200000">
            <a:off x="1106996" y="3032956"/>
            <a:ext cx="6858000" cy="792088"/>
          </a:xfrm>
          <a:prstGeom prst="rect">
            <a:avLst/>
          </a:prstGeom>
        </p:spPr>
      </p:pic>
      <p:sp>
        <p:nvSpPr>
          <p:cNvPr id="7" name="TextBox 6"/>
          <p:cNvSpPr txBox="1"/>
          <p:nvPr/>
        </p:nvSpPr>
        <p:spPr>
          <a:xfrm>
            <a:off x="145157" y="428604"/>
            <a:ext cx="4714875" cy="1323439"/>
          </a:xfrm>
          <a:prstGeom prst="rect">
            <a:avLst/>
          </a:prstGeom>
          <a:noFill/>
        </p:spPr>
        <p:txBody>
          <a:bodyPr wrap="square" rtlCol="0">
            <a:spAutoFit/>
          </a:bodyPr>
          <a:lstStyle/>
          <a:p>
            <a:r>
              <a:rPr lang="ru-RU" sz="2000" b="1" dirty="0" smtClean="0">
                <a:solidFill>
                  <a:srgbClr val="C00000"/>
                </a:solidFill>
              </a:rPr>
              <a:t>Факультативный </a:t>
            </a:r>
            <a:r>
              <a:rPr lang="ru-RU" sz="2000" b="1" dirty="0" err="1" smtClean="0">
                <a:solidFill>
                  <a:srgbClr val="C00000"/>
                </a:solidFill>
              </a:rPr>
              <a:t>гетерохроматин</a:t>
            </a:r>
            <a:r>
              <a:rPr lang="ru-RU" sz="2000" b="1" dirty="0" smtClean="0">
                <a:solidFill>
                  <a:srgbClr val="C00000"/>
                </a:solidFill>
              </a:rPr>
              <a:t> </a:t>
            </a:r>
            <a:r>
              <a:rPr lang="ru-RU" sz="2000" dirty="0" smtClean="0"/>
              <a:t>– плотно упакованный, способный переходить </a:t>
            </a:r>
            <a:r>
              <a:rPr lang="ru-RU" sz="2000" dirty="0" smtClean="0"/>
              <a:t>в </a:t>
            </a:r>
            <a:r>
              <a:rPr lang="ru-RU" sz="2000" dirty="0" err="1" smtClean="0"/>
              <a:t>эухроматин</a:t>
            </a:r>
            <a:r>
              <a:rPr lang="ru-RU" sz="2000" dirty="0" smtClean="0"/>
              <a:t> на определенной стадии развития.</a:t>
            </a:r>
            <a:endParaRPr lang="ru-RU"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46646"/>
            <a:ext cx="9144000" cy="490066"/>
          </a:xfrm>
        </p:spPr>
        <p:txBody>
          <a:bodyPr>
            <a:noAutofit/>
          </a:bodyPr>
          <a:lstStyle/>
          <a:p>
            <a:r>
              <a:rPr lang="ru-RU" sz="4000" b="1" dirty="0" smtClean="0"/>
              <a:t>Факультативный гетерохроматин </a:t>
            </a:r>
            <a:br>
              <a:rPr lang="ru-RU" sz="4000" b="1" dirty="0" smtClean="0"/>
            </a:br>
            <a:r>
              <a:rPr lang="ru-RU" sz="4000" b="1" dirty="0" smtClean="0"/>
              <a:t>человека</a:t>
            </a:r>
            <a:endParaRPr lang="ru-RU" sz="4000" b="1" dirty="0"/>
          </a:p>
        </p:txBody>
      </p:sp>
      <p:sp>
        <p:nvSpPr>
          <p:cNvPr id="7" name="Заголовок 1"/>
          <p:cNvSpPr txBox="1">
            <a:spLocks/>
          </p:cNvSpPr>
          <p:nvPr/>
        </p:nvSpPr>
        <p:spPr>
          <a:xfrm>
            <a:off x="179512" y="1196752"/>
            <a:ext cx="5256584" cy="4752528"/>
          </a:xfrm>
          <a:prstGeom prst="rect">
            <a:avLst/>
          </a:prstGeom>
        </p:spPr>
        <p:txBody>
          <a:bodyPr vert="horz" lIns="91440" tIns="45720" rIns="91440" bIns="45720" rtlCol="0" anchor="ctr">
            <a:noAutofit/>
          </a:bodyPr>
          <a:lstStyle/>
          <a:p>
            <a:pPr>
              <a:spcBef>
                <a:spcPct val="0"/>
              </a:spcBef>
            </a:pPr>
            <a:r>
              <a:rPr lang="ru-RU" sz="2000" dirty="0" smtClean="0"/>
              <a:t>У млекопитающих факультативный хроматин проявляется при инактивации Х-хромосомы. </a:t>
            </a:r>
          </a:p>
          <a:p>
            <a:pPr>
              <a:spcBef>
                <a:spcPct val="0"/>
              </a:spcBef>
            </a:pPr>
            <a:endParaRPr lang="ru-RU" sz="2000" dirty="0"/>
          </a:p>
          <a:p>
            <a:pPr>
              <a:spcBef>
                <a:spcPct val="0"/>
              </a:spcBef>
            </a:pPr>
            <a:r>
              <a:rPr lang="ru-RU" sz="2000" dirty="0" smtClean="0"/>
              <a:t>Процесс инактивации контролируется сложным локусом Х-хромосомы – центром инактивации </a:t>
            </a:r>
            <a:r>
              <a:rPr lang="en-US" sz="2000" dirty="0" smtClean="0"/>
              <a:t>Xi</a:t>
            </a:r>
            <a:r>
              <a:rPr lang="ru-RU" sz="2000" dirty="0" smtClean="0"/>
              <a:t>с. </a:t>
            </a:r>
          </a:p>
          <a:p>
            <a:pPr>
              <a:spcBef>
                <a:spcPct val="0"/>
              </a:spcBef>
            </a:pPr>
            <a:endParaRPr lang="ru-RU" sz="2000" dirty="0"/>
          </a:p>
          <a:p>
            <a:pPr>
              <a:spcBef>
                <a:spcPct val="0"/>
              </a:spcBef>
            </a:pPr>
            <a:r>
              <a:rPr lang="ru-RU" sz="2000" dirty="0" smtClean="0"/>
              <a:t>Ряд генов неактивной Х-хромосомы ускользает от инактивации. Например, избегает </a:t>
            </a:r>
            <a:r>
              <a:rPr lang="ru-RU" sz="2000" dirty="0" err="1" smtClean="0"/>
              <a:t>инактивации</a:t>
            </a:r>
            <a:r>
              <a:rPr lang="ru-RU" sz="2000" dirty="0" smtClean="0"/>
              <a:t> район спаривания с Y-хромосомой. В данном локусе находятся гены, присутствующие и на Х- и на Y-хромосомах: то есть и у XY-самцов таких генов по паре, и у XX-самок их столько же — этим генам не нужна компенсация дозы.   </a:t>
            </a:r>
            <a:endParaRPr kumimoji="0" lang="ru-RU"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Picture 2"/>
          <p:cNvPicPr>
            <a:picLocks noChangeAspect="1"/>
          </p:cNvPicPr>
          <p:nvPr/>
        </p:nvPicPr>
        <p:blipFill>
          <a:blip r:embed="rId3" cstate="print"/>
          <a:stretch>
            <a:fillRect/>
          </a:stretch>
        </p:blipFill>
        <p:spPr>
          <a:xfrm>
            <a:off x="5652120" y="4725144"/>
            <a:ext cx="3346704" cy="2084832"/>
          </a:xfrm>
          <a:prstGeom prst="rect">
            <a:avLst/>
          </a:prstGeom>
        </p:spPr>
      </p:pic>
      <p:pic>
        <p:nvPicPr>
          <p:cNvPr id="5" name="Picture 4" descr="Untitled-5.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652120" y="1268760"/>
            <a:ext cx="3340608" cy="33528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alphaModFix amt="9000"/>
            <a:extLst>
              <a:ext uri="{BEBA8EAE-BF5A-486C-A8C5-ECC9F3942E4B}">
                <a14:imgProps xmlns="" xmlns:a14="http://schemas.microsoft.com/office/drawing/2010/main">
                  <a14:imgLayer r:embed="rId3">
                    <a14:imgEffect>
                      <a14:sharpenSoften amount="-50000"/>
                    </a14:imgEffect>
                  </a14:imgLayer>
                </a14:imgProps>
              </a:ext>
            </a:extLst>
          </a:blip>
          <a:stretch>
            <a:fillRect/>
          </a:stretch>
        </p:blipFill>
        <p:spPr>
          <a:xfrm>
            <a:off x="0" y="0"/>
            <a:ext cx="6444208" cy="6828496"/>
          </a:xfrm>
          <a:prstGeom prst="rect">
            <a:avLst/>
          </a:prstGeom>
        </p:spPr>
      </p:pic>
      <p:sp>
        <p:nvSpPr>
          <p:cNvPr id="4" name="TextBox 3"/>
          <p:cNvSpPr txBox="1"/>
          <p:nvPr/>
        </p:nvSpPr>
        <p:spPr>
          <a:xfrm>
            <a:off x="107504" y="1700808"/>
            <a:ext cx="9034674" cy="4678204"/>
          </a:xfrm>
          <a:prstGeom prst="rect">
            <a:avLst/>
          </a:prstGeom>
          <a:noFill/>
        </p:spPr>
        <p:txBody>
          <a:bodyPr wrap="square" rtlCol="0">
            <a:spAutoFit/>
          </a:bodyPr>
          <a:lstStyle/>
          <a:p>
            <a:r>
              <a:rPr lang="ru-RU" sz="2800" b="1" dirty="0" smtClean="0"/>
              <a:t>Импринтинг </a:t>
            </a:r>
            <a:r>
              <a:rPr lang="ru-RU" sz="2800" dirty="0" smtClean="0"/>
              <a:t>- это эпигенетический процесс, приводящий к стойким функциональным различиям экспрессии гомологичных генов, полученных от одного из родителей.</a:t>
            </a:r>
          </a:p>
          <a:p>
            <a:endParaRPr lang="ru-RU" sz="2800" dirty="0" smtClean="0"/>
          </a:p>
          <a:p>
            <a:r>
              <a:rPr lang="ru-RU" sz="2800" dirty="0" smtClean="0"/>
              <a:t>Основную роль в возникновении геномного импринтинга играет избирательное метилирование </a:t>
            </a:r>
            <a:r>
              <a:rPr lang="ru-RU" sz="2800" dirty="0" err="1" smtClean="0"/>
              <a:t>цитозиновых</a:t>
            </a:r>
            <a:r>
              <a:rPr lang="ru-RU" sz="2800" dirty="0" smtClean="0"/>
              <a:t> оснований ДНК в процессе </a:t>
            </a:r>
            <a:r>
              <a:rPr lang="ru-RU" sz="2800" dirty="0" err="1" smtClean="0"/>
              <a:t>спермато</a:t>
            </a:r>
            <a:r>
              <a:rPr lang="ru-RU" sz="2800" dirty="0" smtClean="0"/>
              <a:t>- или оогенеза, в результате которого прекращается транскрипция генов </a:t>
            </a:r>
            <a:r>
              <a:rPr lang="ru-RU" sz="2800" dirty="0" err="1" smtClean="0"/>
              <a:t>импринтингового</a:t>
            </a:r>
            <a:r>
              <a:rPr lang="ru-RU" sz="2800" dirty="0" smtClean="0"/>
              <a:t> региона.</a:t>
            </a:r>
          </a:p>
          <a:p>
            <a:endParaRPr lang="ru-RU" dirty="0"/>
          </a:p>
        </p:txBody>
      </p:sp>
      <p:sp>
        <p:nvSpPr>
          <p:cNvPr id="3" name="TextBox 2"/>
          <p:cNvSpPr txBox="1"/>
          <p:nvPr/>
        </p:nvSpPr>
        <p:spPr>
          <a:xfrm>
            <a:off x="0" y="0"/>
            <a:ext cx="9144000" cy="1323439"/>
          </a:xfrm>
          <a:prstGeom prst="rect">
            <a:avLst/>
          </a:prstGeom>
          <a:noFill/>
        </p:spPr>
        <p:txBody>
          <a:bodyPr wrap="square" rtlCol="0">
            <a:spAutoFit/>
          </a:bodyPr>
          <a:lstStyle/>
          <a:p>
            <a:pPr algn="ctr"/>
            <a:r>
              <a:rPr lang="ru-RU" sz="4000" b="1" dirty="0" smtClean="0"/>
              <a:t>Варианты эпигенетической регуляции: </a:t>
            </a:r>
          </a:p>
          <a:p>
            <a:pPr algn="ctr"/>
            <a:r>
              <a:rPr lang="ru-RU" sz="4000" b="1" dirty="0" smtClean="0"/>
              <a:t>метилирование ДНК</a:t>
            </a:r>
            <a:endParaRPr lang="ru-RU" sz="40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64" y="836712"/>
            <a:ext cx="8820472" cy="3631763"/>
          </a:xfrm>
          <a:prstGeom prst="rect">
            <a:avLst/>
          </a:prstGeom>
          <a:noFill/>
        </p:spPr>
        <p:txBody>
          <a:bodyPr wrap="square" rtlCol="0">
            <a:spAutoFit/>
          </a:bodyPr>
          <a:lstStyle/>
          <a:p>
            <a:r>
              <a:rPr lang="ru-RU" sz="2400" dirty="0" smtClean="0"/>
              <a:t>Метилирование ДНК – это модификация молекулы ДНК без изменения самой нуклеотидной последовательности ДНК, что можно рассматривать как часть эпигенетической составляющей генома. </a:t>
            </a:r>
          </a:p>
          <a:p>
            <a:endParaRPr lang="ru-RU" sz="1200" dirty="0"/>
          </a:p>
          <a:p>
            <a:r>
              <a:rPr lang="ru-RU" sz="2400" dirty="0" smtClean="0"/>
              <a:t>Метилирование ДНК заключается в присоединении метильной группы к </a:t>
            </a:r>
            <a:r>
              <a:rPr lang="ru-RU" sz="2400" dirty="0" err="1" smtClean="0"/>
              <a:t>цитозину</a:t>
            </a:r>
            <a:r>
              <a:rPr lang="ru-RU" sz="2400" dirty="0" smtClean="0"/>
              <a:t> в составе </a:t>
            </a:r>
            <a:r>
              <a:rPr lang="ru-RU" sz="2400" dirty="0" err="1" smtClean="0"/>
              <a:t>CpG-динуклеотида</a:t>
            </a:r>
            <a:r>
              <a:rPr lang="ru-RU" sz="2400" dirty="0" smtClean="0"/>
              <a:t> в позиции С5 </a:t>
            </a:r>
            <a:r>
              <a:rPr lang="ru-RU" sz="2400" dirty="0" err="1" smtClean="0"/>
              <a:t>цитозинового</a:t>
            </a:r>
            <a:r>
              <a:rPr lang="ru-RU" sz="2400" dirty="0" smtClean="0"/>
              <a:t> кольца. Метилирование ДНК считается, в основном, присущим эукариотам. У человека </a:t>
            </a:r>
            <a:r>
              <a:rPr lang="ru-RU" sz="2400" dirty="0" err="1" smtClean="0"/>
              <a:t>метилированию</a:t>
            </a:r>
            <a:r>
              <a:rPr lang="ru-RU" sz="2400" dirty="0" smtClean="0"/>
              <a:t> подвергается около </a:t>
            </a:r>
            <a:r>
              <a:rPr lang="ru-RU" sz="2400" dirty="0" smtClean="0"/>
              <a:t>1% геномной ДНК.</a:t>
            </a:r>
            <a:endParaRPr lang="ru-RU" sz="2400" dirty="0"/>
          </a:p>
        </p:txBody>
      </p:sp>
      <p:sp>
        <p:nvSpPr>
          <p:cNvPr id="6" name="TextBox 5"/>
          <p:cNvSpPr txBox="1"/>
          <p:nvPr/>
        </p:nvSpPr>
        <p:spPr>
          <a:xfrm>
            <a:off x="2002939" y="6457890"/>
            <a:ext cx="1632957" cy="400110"/>
          </a:xfrm>
          <a:prstGeom prst="rect">
            <a:avLst/>
          </a:prstGeom>
          <a:noFill/>
        </p:spPr>
        <p:txBody>
          <a:bodyPr wrap="square" rtlCol="0">
            <a:spAutoFit/>
          </a:bodyPr>
          <a:lstStyle/>
          <a:p>
            <a:pPr algn="ctr"/>
            <a:r>
              <a:rPr lang="ru-RU" sz="2000" b="1" dirty="0" smtClean="0"/>
              <a:t>Цитозин</a:t>
            </a:r>
            <a:endParaRPr lang="ru-RU" sz="2000" b="1" dirty="0"/>
          </a:p>
        </p:txBody>
      </p:sp>
      <p:sp>
        <p:nvSpPr>
          <p:cNvPr id="7" name="TextBox 6"/>
          <p:cNvSpPr txBox="1"/>
          <p:nvPr/>
        </p:nvSpPr>
        <p:spPr>
          <a:xfrm>
            <a:off x="4376496" y="6457890"/>
            <a:ext cx="2571768" cy="400110"/>
          </a:xfrm>
          <a:prstGeom prst="rect">
            <a:avLst/>
          </a:prstGeom>
          <a:noFill/>
        </p:spPr>
        <p:txBody>
          <a:bodyPr wrap="square" rtlCol="0">
            <a:spAutoFit/>
          </a:bodyPr>
          <a:lstStyle/>
          <a:p>
            <a:pPr algn="ctr"/>
            <a:r>
              <a:rPr lang="ru-RU" sz="2000" b="1" dirty="0" smtClean="0"/>
              <a:t>5-метил-цитозин</a:t>
            </a:r>
            <a:endParaRPr lang="ru-RU" sz="2000" b="1" dirty="0"/>
          </a:p>
        </p:txBody>
      </p:sp>
      <p:pic>
        <p:nvPicPr>
          <p:cNvPr id="2" name="Picture 1"/>
          <p:cNvPicPr>
            <a:picLocks noChangeAspect="1"/>
          </p:cNvPicPr>
          <p:nvPr/>
        </p:nvPicPr>
        <p:blipFill>
          <a:blip r:embed="rId3" cstate="print"/>
          <a:stretch>
            <a:fillRect/>
          </a:stretch>
        </p:blipFill>
        <p:spPr>
          <a:xfrm>
            <a:off x="1979712" y="4437112"/>
            <a:ext cx="4755054" cy="2006352"/>
          </a:xfrm>
          <a:prstGeom prst="rect">
            <a:avLst/>
          </a:prstGeom>
        </p:spPr>
      </p:pic>
      <p:sp>
        <p:nvSpPr>
          <p:cNvPr id="8" name="TextBox 7"/>
          <p:cNvSpPr txBox="1"/>
          <p:nvPr/>
        </p:nvSpPr>
        <p:spPr>
          <a:xfrm>
            <a:off x="-18297" y="116632"/>
            <a:ext cx="9144000" cy="707886"/>
          </a:xfrm>
          <a:prstGeom prst="rect">
            <a:avLst/>
          </a:prstGeom>
          <a:noFill/>
        </p:spPr>
        <p:txBody>
          <a:bodyPr wrap="square" rtlCol="0">
            <a:spAutoFit/>
          </a:bodyPr>
          <a:lstStyle/>
          <a:p>
            <a:pPr algn="ctr"/>
            <a:r>
              <a:rPr lang="ru-RU" sz="4000" b="1" dirty="0" smtClean="0"/>
              <a:t>Метилирование ДНК</a:t>
            </a:r>
            <a:endParaRPr lang="ru-RU" sz="40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520" y="908720"/>
            <a:ext cx="8712968" cy="2523768"/>
          </a:xfrm>
          <a:prstGeom prst="rect">
            <a:avLst/>
          </a:prstGeom>
          <a:noFill/>
        </p:spPr>
        <p:txBody>
          <a:bodyPr wrap="square" rtlCol="0">
            <a:spAutoFit/>
          </a:bodyPr>
          <a:lstStyle/>
          <a:p>
            <a:pPr>
              <a:buFont typeface="Wingdings" pitchFamily="2" charset="2"/>
              <a:buChar char="Ø"/>
            </a:pPr>
            <a:r>
              <a:rPr lang="ru-RU" sz="2800" dirty="0" smtClean="0"/>
              <a:t>Оказывает влияние на экспрессию генов посредством изменения уровня транскрипции</a:t>
            </a:r>
          </a:p>
          <a:p>
            <a:pPr>
              <a:buFont typeface="Wingdings" pitchFamily="2" charset="2"/>
              <a:buChar char="Ø"/>
            </a:pPr>
            <a:endParaRPr lang="ru-RU" sz="2800" dirty="0" smtClean="0"/>
          </a:p>
          <a:p>
            <a:pPr>
              <a:buFont typeface="Wingdings" pitchFamily="2" charset="2"/>
              <a:buChar char="Ø"/>
            </a:pPr>
            <a:r>
              <a:rPr lang="ru-RU" sz="2800" dirty="0"/>
              <a:t>Происходит в обеих нитях  ДНК, симметрично</a:t>
            </a:r>
          </a:p>
          <a:p>
            <a:pPr>
              <a:buFont typeface="Wingdings" pitchFamily="2" charset="2"/>
              <a:buChar char="Ø"/>
            </a:pPr>
            <a:endParaRPr lang="ru-RU" sz="2800" dirty="0" smtClean="0"/>
          </a:p>
          <a:p>
            <a:endParaRPr lang="ru-RU" dirty="0"/>
          </a:p>
        </p:txBody>
      </p:sp>
      <p:pic>
        <p:nvPicPr>
          <p:cNvPr id="2" name="Picture 1" descr="Untitled-6.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31640" y="2780928"/>
            <a:ext cx="6552728" cy="3865542"/>
          </a:xfrm>
          <a:prstGeom prst="rect">
            <a:avLst/>
          </a:prstGeom>
        </p:spPr>
      </p:pic>
      <p:sp>
        <p:nvSpPr>
          <p:cNvPr id="5" name="TextBox 4"/>
          <p:cNvSpPr txBox="1"/>
          <p:nvPr/>
        </p:nvSpPr>
        <p:spPr>
          <a:xfrm>
            <a:off x="-18297" y="116632"/>
            <a:ext cx="9144000" cy="584776"/>
          </a:xfrm>
          <a:prstGeom prst="rect">
            <a:avLst/>
          </a:prstGeom>
          <a:noFill/>
        </p:spPr>
        <p:txBody>
          <a:bodyPr wrap="square" rtlCol="0">
            <a:spAutoFit/>
          </a:bodyPr>
          <a:lstStyle/>
          <a:p>
            <a:pPr algn="ctr"/>
            <a:r>
              <a:rPr lang="ru-RU" sz="3200" b="1" dirty="0" smtClean="0"/>
              <a:t>Метилирование ДНК</a:t>
            </a:r>
            <a:endParaRPr lang="ru-RU" sz="32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79512" y="116632"/>
            <a:ext cx="9144000" cy="2677656"/>
          </a:xfrm>
          <a:prstGeom prst="rect">
            <a:avLst/>
          </a:prstGeom>
          <a:noFill/>
        </p:spPr>
        <p:txBody>
          <a:bodyPr wrap="square" rtlCol="0">
            <a:spAutoFit/>
          </a:bodyPr>
          <a:lstStyle/>
          <a:p>
            <a:r>
              <a:rPr lang="ru-RU" sz="2800" b="1" dirty="0">
                <a:solidFill>
                  <a:schemeClr val="bg1"/>
                </a:solidFill>
              </a:rPr>
              <a:t>Развитие нового организма начинается с процесса оплодотворения – </a:t>
            </a:r>
            <a:r>
              <a:rPr lang="ru-RU" sz="2800" dirty="0" smtClean="0">
                <a:solidFill>
                  <a:schemeClr val="bg1">
                    <a:lumMod val="75000"/>
                  </a:schemeClr>
                </a:solidFill>
              </a:rPr>
              <a:t>слияния </a:t>
            </a:r>
            <a:r>
              <a:rPr lang="ru-RU" sz="2800" dirty="0">
                <a:solidFill>
                  <a:schemeClr val="bg1">
                    <a:lumMod val="75000"/>
                  </a:schemeClr>
                </a:solidFill>
              </a:rPr>
              <a:t>двух половых клеток (гамет) друг с другом, в результате чего  возникает новая особь, </a:t>
            </a:r>
            <a:r>
              <a:rPr lang="ru-RU" sz="2800" dirty="0" smtClean="0">
                <a:solidFill>
                  <a:schemeClr val="bg1">
                    <a:lumMod val="75000"/>
                  </a:schemeClr>
                </a:solidFill>
              </a:rPr>
              <a:t>генетические потенции </a:t>
            </a:r>
            <a:r>
              <a:rPr lang="ru-RU" sz="2800" dirty="0">
                <a:solidFill>
                  <a:schemeClr val="bg1">
                    <a:lumMod val="75000"/>
                  </a:schemeClr>
                </a:solidFill>
              </a:rPr>
              <a:t>которой берут начало от обоих родителей.</a:t>
            </a:r>
          </a:p>
          <a:p>
            <a:endParaRPr lang="ru-RU" sz="2800" dirty="0" smtClean="0">
              <a:solidFill>
                <a:schemeClr val="bg1"/>
              </a:solidFill>
            </a:endParaRPr>
          </a:p>
        </p:txBody>
      </p:sp>
      <p:pic>
        <p:nvPicPr>
          <p:cNvPr id="5" name="Picture 2"/>
          <p:cNvPicPr>
            <a:picLocks noChangeAspect="1" noChangeArrowheads="1"/>
          </p:cNvPicPr>
          <p:nvPr/>
        </p:nvPicPr>
        <p:blipFill rotWithShape="1">
          <a:blip r:embed="rId3"/>
          <a:srcRect t="1" b="1198"/>
          <a:stretch/>
        </p:blipFill>
        <p:spPr bwMode="auto">
          <a:xfrm>
            <a:off x="1547664" y="2420888"/>
            <a:ext cx="6072230" cy="4305485"/>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6632"/>
            <a:ext cx="9144000" cy="584776"/>
          </a:xfrm>
          <a:prstGeom prst="rect">
            <a:avLst/>
          </a:prstGeom>
          <a:noFill/>
        </p:spPr>
        <p:txBody>
          <a:bodyPr wrap="square" rtlCol="0">
            <a:spAutoFit/>
          </a:bodyPr>
          <a:lstStyle/>
          <a:p>
            <a:pPr algn="ctr"/>
            <a:r>
              <a:rPr lang="ru-RU" sz="3200" b="1" dirty="0" smtClean="0"/>
              <a:t>Импринтинг обнаружен только у млекопитающих </a:t>
            </a:r>
          </a:p>
        </p:txBody>
      </p:sp>
      <p:pic>
        <p:nvPicPr>
          <p:cNvPr id="5" name="Рисунок 4" descr="Mammals2Part1.jpg"/>
          <p:cNvPicPr>
            <a:picLocks noChangeAspect="1"/>
          </p:cNvPicPr>
          <p:nvPr/>
        </p:nvPicPr>
        <p:blipFill>
          <a:blip r:embed="rId3"/>
          <a:stretch>
            <a:fillRect/>
          </a:stretch>
        </p:blipFill>
        <p:spPr>
          <a:xfrm>
            <a:off x="457200" y="1000108"/>
            <a:ext cx="8229600" cy="553404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alphaModFix amt="51000"/>
          </a:blip>
          <a:stretch>
            <a:fillRect/>
          </a:stretch>
        </p:blipFill>
        <p:spPr>
          <a:xfrm>
            <a:off x="5920788" y="4312028"/>
            <a:ext cx="3225800" cy="2514600"/>
          </a:xfrm>
          <a:prstGeom prst="rect">
            <a:avLst/>
          </a:prstGeom>
        </p:spPr>
      </p:pic>
      <p:sp>
        <p:nvSpPr>
          <p:cNvPr id="4" name="TextBox 3"/>
          <p:cNvSpPr txBox="1"/>
          <p:nvPr/>
        </p:nvSpPr>
        <p:spPr>
          <a:xfrm>
            <a:off x="0" y="188640"/>
            <a:ext cx="9144000" cy="707886"/>
          </a:xfrm>
          <a:prstGeom prst="rect">
            <a:avLst/>
          </a:prstGeom>
          <a:noFill/>
        </p:spPr>
        <p:txBody>
          <a:bodyPr wrap="square" rtlCol="0">
            <a:spAutoFit/>
          </a:bodyPr>
          <a:lstStyle/>
          <a:p>
            <a:pPr algn="ctr"/>
            <a:r>
              <a:rPr lang="ru-RU" sz="4000" b="1" dirty="0" smtClean="0"/>
              <a:t>Функции </a:t>
            </a:r>
            <a:r>
              <a:rPr lang="ru-RU" sz="4000" b="1" dirty="0"/>
              <a:t>импринтированных генов </a:t>
            </a:r>
          </a:p>
        </p:txBody>
      </p:sp>
      <p:sp>
        <p:nvSpPr>
          <p:cNvPr id="5" name="TextBox 4"/>
          <p:cNvSpPr txBox="1"/>
          <p:nvPr/>
        </p:nvSpPr>
        <p:spPr>
          <a:xfrm>
            <a:off x="137915" y="1844824"/>
            <a:ext cx="8754565" cy="4524315"/>
          </a:xfrm>
          <a:prstGeom prst="rect">
            <a:avLst/>
          </a:prstGeom>
          <a:noFill/>
        </p:spPr>
        <p:txBody>
          <a:bodyPr wrap="square" rtlCol="0">
            <a:spAutoFit/>
          </a:bodyPr>
          <a:lstStyle/>
          <a:p>
            <a:endParaRPr lang="ru-RU" sz="3200" dirty="0"/>
          </a:p>
          <a:p>
            <a:pPr>
              <a:buFont typeface="Wingdings" pitchFamily="2" charset="2"/>
              <a:buChar char="Ø"/>
            </a:pPr>
            <a:r>
              <a:rPr lang="ru-RU" sz="3200" dirty="0" smtClean="0"/>
              <a:t>50</a:t>
            </a:r>
            <a:r>
              <a:rPr lang="ru-RU" sz="3200" dirty="0"/>
              <a:t>% генов вовлечены в регуляцию эмбрионального и постнатального </a:t>
            </a:r>
            <a:r>
              <a:rPr lang="ru-RU" sz="3200" dirty="0" smtClean="0"/>
              <a:t>роста; </a:t>
            </a:r>
          </a:p>
          <a:p>
            <a:pPr>
              <a:buFont typeface="Wingdings" pitchFamily="2" charset="2"/>
              <a:buChar char="Ø"/>
            </a:pPr>
            <a:endParaRPr lang="ru-RU" sz="3200" dirty="0"/>
          </a:p>
          <a:p>
            <a:pPr>
              <a:buFont typeface="Wingdings" pitchFamily="2" charset="2"/>
              <a:buChar char="Ø"/>
            </a:pPr>
            <a:r>
              <a:rPr lang="ru-RU" sz="3200" dirty="0" smtClean="0"/>
              <a:t>20</a:t>
            </a:r>
            <a:r>
              <a:rPr lang="ru-RU" sz="3200" dirty="0"/>
              <a:t>% генов вовлечены в </a:t>
            </a:r>
            <a:r>
              <a:rPr lang="ru-RU" sz="3200" dirty="0" err="1"/>
              <a:t>нейрологические</a:t>
            </a:r>
            <a:r>
              <a:rPr lang="ru-RU" sz="3200" dirty="0"/>
              <a:t> </a:t>
            </a:r>
            <a:r>
              <a:rPr lang="ru-RU" sz="3200" dirty="0" smtClean="0"/>
              <a:t>процессы; </a:t>
            </a:r>
          </a:p>
          <a:p>
            <a:pPr>
              <a:buFont typeface="Wingdings" pitchFamily="2" charset="2"/>
              <a:buChar char="Ø"/>
            </a:pPr>
            <a:endParaRPr lang="ru-RU" sz="3200" dirty="0"/>
          </a:p>
          <a:p>
            <a:pPr>
              <a:buFont typeface="Wingdings" pitchFamily="2" charset="2"/>
              <a:buChar char="Ø"/>
            </a:pPr>
            <a:r>
              <a:rPr lang="ru-RU" sz="3200" dirty="0" smtClean="0"/>
              <a:t>для </a:t>
            </a:r>
            <a:r>
              <a:rPr lang="ru-RU" sz="3200" dirty="0"/>
              <a:t>оставшихся 30% биологическая роль не </a:t>
            </a:r>
            <a:r>
              <a:rPr lang="ru-RU" sz="3200" dirty="0" smtClean="0"/>
              <a:t>известна. </a:t>
            </a:r>
            <a:endParaRPr lang="ru-RU" sz="3200" dirty="0"/>
          </a:p>
        </p:txBody>
      </p:sp>
      <p:sp>
        <p:nvSpPr>
          <p:cNvPr id="6" name="TextBox 5"/>
          <p:cNvSpPr txBox="1"/>
          <p:nvPr/>
        </p:nvSpPr>
        <p:spPr>
          <a:xfrm>
            <a:off x="142844" y="928670"/>
            <a:ext cx="9001156" cy="1384995"/>
          </a:xfrm>
          <a:prstGeom prst="rect">
            <a:avLst/>
          </a:prstGeom>
          <a:noFill/>
        </p:spPr>
        <p:txBody>
          <a:bodyPr wrap="square" rtlCol="0">
            <a:spAutoFit/>
          </a:bodyPr>
          <a:lstStyle/>
          <a:p>
            <a:r>
              <a:rPr lang="ru-RU" sz="3200" dirty="0" smtClean="0"/>
              <a:t>Импринтингу подвергаются не более 1% генов.</a:t>
            </a:r>
            <a:r>
              <a:rPr lang="ru-RU" sz="3200" b="1" dirty="0" smtClean="0"/>
              <a:t> </a:t>
            </a:r>
          </a:p>
          <a:p>
            <a:endParaRPr lang="ru-RU" sz="2000" b="1" dirty="0"/>
          </a:p>
          <a:p>
            <a:r>
              <a:rPr lang="ru-RU" sz="3200" dirty="0" smtClean="0"/>
              <a:t>Из них:</a:t>
            </a:r>
            <a:endParaRPr lang="ru-RU"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alphaModFix amt="21000"/>
          </a:blip>
          <a:stretch>
            <a:fillRect/>
          </a:stretch>
        </p:blipFill>
        <p:spPr>
          <a:xfrm>
            <a:off x="2051720" y="4900005"/>
            <a:ext cx="4216400" cy="1930400"/>
          </a:xfrm>
          <a:prstGeom prst="rect">
            <a:avLst/>
          </a:prstGeom>
        </p:spPr>
      </p:pic>
      <p:sp>
        <p:nvSpPr>
          <p:cNvPr id="4" name="TextBox 3"/>
          <p:cNvSpPr txBox="1"/>
          <p:nvPr/>
        </p:nvSpPr>
        <p:spPr>
          <a:xfrm>
            <a:off x="86574" y="961558"/>
            <a:ext cx="9036502" cy="4339650"/>
          </a:xfrm>
          <a:prstGeom prst="rect">
            <a:avLst/>
          </a:prstGeom>
          <a:noFill/>
        </p:spPr>
        <p:txBody>
          <a:bodyPr wrap="square" rtlCol="0">
            <a:spAutoFit/>
          </a:bodyPr>
          <a:lstStyle/>
          <a:p>
            <a:endParaRPr lang="ru-RU" dirty="0"/>
          </a:p>
          <a:p>
            <a:pPr>
              <a:buFont typeface="Wingdings" pitchFamily="2" charset="2"/>
              <a:buChar char="Ø"/>
            </a:pPr>
            <a:r>
              <a:rPr lang="ru-RU" sz="2400" dirty="0" smtClean="0"/>
              <a:t> Оба </a:t>
            </a:r>
            <a:r>
              <a:rPr lang="ru-RU" sz="2400" dirty="0"/>
              <a:t>родителя стремятся увеличить шансы на эволюционный успех своих </a:t>
            </a:r>
            <a:r>
              <a:rPr lang="ru-RU" sz="2400" dirty="0" smtClean="0"/>
              <a:t>генов </a:t>
            </a:r>
            <a:r>
              <a:rPr lang="ru-RU" sz="2400" dirty="0"/>
              <a:t>за счет ресурсов </a:t>
            </a:r>
            <a:r>
              <a:rPr lang="ru-RU" sz="2400" b="1" dirty="0"/>
              <a:t>только одного </a:t>
            </a:r>
            <a:r>
              <a:rPr lang="ru-RU" sz="2400" dirty="0" smtClean="0"/>
              <a:t>из </a:t>
            </a:r>
            <a:r>
              <a:rPr lang="ru-RU" sz="2400" dirty="0"/>
              <a:t>родителей – матери. </a:t>
            </a:r>
            <a:endParaRPr lang="ru-RU" sz="2400" dirty="0" smtClean="0"/>
          </a:p>
          <a:p>
            <a:pPr>
              <a:buFont typeface="Wingdings" pitchFamily="2" charset="2"/>
              <a:buChar char="Ø"/>
            </a:pPr>
            <a:endParaRPr lang="ru-RU" sz="2400" dirty="0"/>
          </a:p>
          <a:p>
            <a:pPr>
              <a:buFont typeface="Wingdings" pitchFamily="2" charset="2"/>
              <a:buChar char="Ø"/>
            </a:pPr>
            <a:r>
              <a:rPr lang="ru-RU" sz="2400" dirty="0" smtClean="0"/>
              <a:t> Отцовские гены улучшают развитие плаценты для лучшего питания эмбриона за счет ресурсов матери. </a:t>
            </a:r>
          </a:p>
          <a:p>
            <a:pPr>
              <a:buFont typeface="Wingdings" pitchFamily="2" charset="2"/>
              <a:buChar char="Ø"/>
            </a:pPr>
            <a:endParaRPr lang="ru-RU" sz="2400" dirty="0"/>
          </a:p>
          <a:p>
            <a:pPr>
              <a:buFont typeface="Wingdings" pitchFamily="2" charset="2"/>
              <a:buChar char="Ø"/>
            </a:pPr>
            <a:r>
              <a:rPr lang="ru-RU" sz="2400" dirty="0" smtClean="0"/>
              <a:t> Материнские </a:t>
            </a:r>
            <a:r>
              <a:rPr lang="ru-RU" sz="2400" dirty="0"/>
              <a:t>гены ухудшают питание плода через плаценту, стремясь сэкономить ресурсы, </a:t>
            </a:r>
            <a:r>
              <a:rPr lang="ru-RU" sz="2400" dirty="0" smtClean="0"/>
              <a:t>чтобы </a:t>
            </a:r>
            <a:r>
              <a:rPr lang="ru-RU" sz="2400" dirty="0"/>
              <a:t>иметь возможность выносить и других потомков (возможно от другого отца). </a:t>
            </a:r>
          </a:p>
          <a:p>
            <a:endParaRPr lang="ru-RU" dirty="0"/>
          </a:p>
        </p:txBody>
      </p:sp>
      <p:sp>
        <p:nvSpPr>
          <p:cNvPr id="5" name="TextBox 4"/>
          <p:cNvSpPr txBox="1"/>
          <p:nvPr/>
        </p:nvSpPr>
        <p:spPr>
          <a:xfrm>
            <a:off x="0" y="0"/>
            <a:ext cx="9144001" cy="923330"/>
          </a:xfrm>
          <a:prstGeom prst="rect">
            <a:avLst/>
          </a:prstGeom>
          <a:noFill/>
        </p:spPr>
        <p:txBody>
          <a:bodyPr wrap="square" rtlCol="0">
            <a:spAutoFit/>
          </a:bodyPr>
          <a:lstStyle/>
          <a:p>
            <a:endParaRPr lang="ru-RU" dirty="0"/>
          </a:p>
          <a:p>
            <a:pPr algn="ctr"/>
            <a:r>
              <a:rPr lang="ru-RU" sz="3600" dirty="0" smtClean="0"/>
              <a:t>Гипотеза </a:t>
            </a:r>
            <a:r>
              <a:rPr lang="ru-RU" sz="3600" dirty="0"/>
              <a:t>«конфликта интересов родителей</a:t>
            </a:r>
            <a:r>
              <a:rPr lang="ru-RU" sz="3600" dirty="0" smtClean="0"/>
              <a:t>» </a:t>
            </a:r>
            <a:endParaRPr lang="ru-RU" sz="3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titled-7.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186177" y="1412776"/>
            <a:ext cx="3957823" cy="5448568"/>
          </a:xfrm>
          <a:prstGeom prst="rect">
            <a:avLst/>
          </a:prstGeom>
        </p:spPr>
      </p:pic>
      <p:sp>
        <p:nvSpPr>
          <p:cNvPr id="4" name="TextBox 3"/>
          <p:cNvSpPr txBox="1"/>
          <p:nvPr/>
        </p:nvSpPr>
        <p:spPr>
          <a:xfrm>
            <a:off x="-11573" y="0"/>
            <a:ext cx="9144000" cy="1323439"/>
          </a:xfrm>
          <a:prstGeom prst="rect">
            <a:avLst/>
          </a:prstGeom>
          <a:noFill/>
        </p:spPr>
        <p:txBody>
          <a:bodyPr wrap="square" rtlCol="0">
            <a:spAutoFit/>
          </a:bodyPr>
          <a:lstStyle/>
          <a:p>
            <a:pPr algn="ctr"/>
            <a:r>
              <a:rPr lang="ru-RU" sz="4000" b="1" dirty="0" smtClean="0"/>
              <a:t>Метилирование отцовского и материнского генома</a:t>
            </a:r>
            <a:endParaRPr lang="ru-RU" sz="4000" b="1" dirty="0"/>
          </a:p>
        </p:txBody>
      </p:sp>
      <p:sp>
        <p:nvSpPr>
          <p:cNvPr id="5" name="TextBox 4"/>
          <p:cNvSpPr txBox="1"/>
          <p:nvPr/>
        </p:nvSpPr>
        <p:spPr>
          <a:xfrm>
            <a:off x="0" y="1772816"/>
            <a:ext cx="5220072" cy="4093428"/>
          </a:xfrm>
          <a:prstGeom prst="rect">
            <a:avLst/>
          </a:prstGeom>
          <a:noFill/>
        </p:spPr>
        <p:txBody>
          <a:bodyPr wrap="square" rtlCol="0">
            <a:spAutoFit/>
          </a:bodyPr>
          <a:lstStyle/>
          <a:p>
            <a:r>
              <a:rPr lang="ru-RU" sz="2000" dirty="0" smtClean="0"/>
              <a:t>Метилирование импринтированных локусов происходит на этапах дифференцировки гамет. </a:t>
            </a:r>
          </a:p>
          <a:p>
            <a:endParaRPr lang="ru-RU" sz="2000" dirty="0" smtClean="0"/>
          </a:p>
          <a:p>
            <a:r>
              <a:rPr lang="ru-RU" sz="2000" dirty="0" smtClean="0"/>
              <a:t>В оогенезе установление нового «</a:t>
            </a:r>
            <a:r>
              <a:rPr lang="ru-RU" sz="2000" dirty="0" err="1" smtClean="0"/>
              <a:t>импринта</a:t>
            </a:r>
            <a:r>
              <a:rPr lang="ru-RU" sz="2000" dirty="0" smtClean="0"/>
              <a:t>» происходит на стадии роста </a:t>
            </a:r>
            <a:r>
              <a:rPr lang="ru-RU" sz="2000" b="1" dirty="0" smtClean="0"/>
              <a:t>ооцита 1-го порядка</a:t>
            </a:r>
            <a:r>
              <a:rPr lang="ru-RU" sz="2000" dirty="0" smtClean="0"/>
              <a:t>. </a:t>
            </a:r>
          </a:p>
          <a:p>
            <a:endParaRPr lang="ru-RU" sz="2000" dirty="0" smtClean="0"/>
          </a:p>
          <a:p>
            <a:r>
              <a:rPr lang="ru-RU" sz="2000" dirty="0" smtClean="0"/>
              <a:t>Срок установления «мужского» </a:t>
            </a:r>
            <a:r>
              <a:rPr lang="ru-RU" sz="2000" dirty="0" err="1" smtClean="0"/>
              <a:t>эпигенотипа</a:t>
            </a:r>
            <a:r>
              <a:rPr lang="ru-RU" sz="2000" dirty="0" smtClean="0"/>
              <a:t> в сперматогенезе окончательно не выяснен, но предполагается, что это происходит в </a:t>
            </a:r>
            <a:r>
              <a:rPr lang="ru-RU" sz="2000" b="1" dirty="0" smtClean="0"/>
              <a:t>сперматоцитах 1-го </a:t>
            </a:r>
            <a:r>
              <a:rPr lang="ru-RU" sz="2000" dirty="0" smtClean="0"/>
              <a:t>порядка до наступления </a:t>
            </a:r>
          </a:p>
          <a:p>
            <a:r>
              <a:rPr lang="ru-RU" sz="2000" dirty="0" smtClean="0"/>
              <a:t>(или во время) профазы 1-го деления мейоза.</a:t>
            </a:r>
            <a:endParaRPr lang="ru-RU"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08720"/>
          </a:xfrm>
        </p:spPr>
        <p:txBody>
          <a:bodyPr>
            <a:noAutofit/>
          </a:bodyPr>
          <a:lstStyle/>
          <a:p>
            <a:r>
              <a:rPr lang="ru-RU" sz="3200" b="1" dirty="0" smtClean="0"/>
              <a:t>В оплодотворенной зиготе происходит </a:t>
            </a:r>
            <a:br>
              <a:rPr lang="ru-RU" sz="3200" b="1" dirty="0" smtClean="0"/>
            </a:br>
            <a:r>
              <a:rPr lang="ru-RU" sz="3200" b="1" dirty="0" smtClean="0"/>
              <a:t>активное </a:t>
            </a:r>
            <a:r>
              <a:rPr lang="ru-RU" sz="3200" b="1" dirty="0" err="1" smtClean="0"/>
              <a:t>деметилирование</a:t>
            </a:r>
            <a:r>
              <a:rPr lang="ru-RU" sz="3200" b="1" dirty="0" smtClean="0"/>
              <a:t> отцовской ДНК</a:t>
            </a:r>
            <a:endParaRPr lang="ru-RU" sz="3200" b="1" dirty="0"/>
          </a:p>
        </p:txBody>
      </p:sp>
      <p:sp>
        <p:nvSpPr>
          <p:cNvPr id="5" name="Заголовок 1"/>
          <p:cNvSpPr txBox="1">
            <a:spLocks/>
          </p:cNvSpPr>
          <p:nvPr/>
        </p:nvSpPr>
        <p:spPr>
          <a:xfrm>
            <a:off x="35853" y="5517232"/>
            <a:ext cx="9144000" cy="126876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ru-RU" sz="1500" b="1" i="0" u="none" strike="noStrike" kern="1200" cap="none" spc="0" normalizeH="0" baseline="0" noProof="0" dirty="0" smtClean="0">
                <a:ln>
                  <a:noFill/>
                </a:ln>
                <a:solidFill>
                  <a:schemeClr val="tx1"/>
                </a:solidFill>
                <a:effectLst/>
                <a:uLnTx/>
                <a:uFillTx/>
                <a:ea typeface="+mj-ea"/>
                <a:cs typeface="+mj-cs"/>
              </a:rPr>
              <a:t>А.</a:t>
            </a:r>
            <a:r>
              <a:rPr kumimoji="0" lang="ru-RU" sz="1500" b="0" i="0" u="none" strike="noStrike" kern="1200" cap="none" spc="0" normalizeH="0" baseline="0" noProof="0" dirty="0" smtClean="0">
                <a:ln>
                  <a:noFill/>
                </a:ln>
                <a:solidFill>
                  <a:schemeClr val="tx1"/>
                </a:solidFill>
                <a:effectLst/>
                <a:uLnTx/>
                <a:uFillTx/>
                <a:ea typeface="+mj-ea"/>
                <a:cs typeface="+mj-cs"/>
              </a:rPr>
              <a:t> Материнские</a:t>
            </a:r>
            <a:r>
              <a:rPr kumimoji="0" lang="ru-RU" sz="1500" b="0" i="0" u="none" strike="noStrike" kern="1200" cap="none" spc="0" normalizeH="0" noProof="0" dirty="0" smtClean="0">
                <a:ln>
                  <a:noFill/>
                </a:ln>
                <a:solidFill>
                  <a:schemeClr val="tx1"/>
                </a:solidFill>
                <a:effectLst/>
                <a:uLnTx/>
                <a:uFillTx/>
                <a:ea typeface="+mj-ea"/>
                <a:cs typeface="+mj-cs"/>
              </a:rPr>
              <a:t> хромосомы окрашены </a:t>
            </a:r>
            <a:r>
              <a:rPr kumimoji="0" lang="ru-RU" sz="1500" b="0" i="0" u="none" strike="noStrike" kern="1200" cap="none" spc="0" normalizeH="0" noProof="0" dirty="0" err="1" smtClean="0">
                <a:ln>
                  <a:noFill/>
                </a:ln>
                <a:solidFill>
                  <a:schemeClr val="tx1"/>
                </a:solidFill>
                <a:effectLst/>
                <a:uLnTx/>
                <a:uFillTx/>
                <a:ea typeface="+mj-ea"/>
                <a:cs typeface="+mj-cs"/>
              </a:rPr>
              <a:t>розовым</a:t>
            </a:r>
            <a:r>
              <a:rPr kumimoji="0" lang="ru-RU" sz="1500" b="0" i="0" u="none" strike="noStrike" kern="1200" cap="none" spc="0" normalizeH="0" noProof="0" dirty="0" smtClean="0">
                <a:ln>
                  <a:noFill/>
                </a:ln>
                <a:solidFill>
                  <a:schemeClr val="tx1"/>
                </a:solidFill>
                <a:effectLst/>
                <a:uLnTx/>
                <a:uFillTx/>
                <a:ea typeface="+mj-ea"/>
                <a:cs typeface="+mj-cs"/>
              </a:rPr>
              <a:t>, отцовские – </a:t>
            </a:r>
            <a:r>
              <a:rPr kumimoji="0" lang="ru-RU" sz="1500" b="0" i="0" u="none" strike="noStrike" kern="1200" cap="none" spc="0" normalizeH="0" noProof="0" dirty="0" err="1" smtClean="0">
                <a:ln>
                  <a:noFill/>
                </a:ln>
                <a:solidFill>
                  <a:schemeClr val="tx1"/>
                </a:solidFill>
                <a:effectLst/>
                <a:uLnTx/>
                <a:uFillTx/>
                <a:ea typeface="+mj-ea"/>
                <a:cs typeface="+mj-cs"/>
              </a:rPr>
              <a:t>голубым</a:t>
            </a:r>
            <a:r>
              <a:rPr kumimoji="0" lang="ru-RU" sz="1500" b="0" i="0" u="none" strike="noStrike" kern="1200" cap="none" spc="0" normalizeH="0" noProof="0" dirty="0" smtClean="0">
                <a:ln>
                  <a:noFill/>
                </a:ln>
                <a:solidFill>
                  <a:schemeClr val="tx1"/>
                </a:solidFill>
                <a:effectLst/>
                <a:uLnTx/>
                <a:uFillTx/>
                <a:ea typeface="+mj-ea"/>
                <a:cs typeface="+mj-cs"/>
              </a:rPr>
              <a:t>.  Серые блоки на хромосомах соответствуют </a:t>
            </a:r>
            <a:r>
              <a:rPr kumimoji="0" lang="ru-RU" sz="1500" b="0" i="0" u="none" strike="noStrike" kern="1200" cap="none" spc="0" normalizeH="0" noProof="0" dirty="0" err="1" smtClean="0">
                <a:ln>
                  <a:noFill/>
                </a:ln>
                <a:solidFill>
                  <a:schemeClr val="tx1"/>
                </a:solidFill>
                <a:effectLst/>
                <a:uLnTx/>
                <a:uFillTx/>
                <a:ea typeface="+mj-ea"/>
                <a:cs typeface="+mj-cs"/>
              </a:rPr>
              <a:t>метилированным</a:t>
            </a:r>
            <a:r>
              <a:rPr kumimoji="0" lang="ru-RU" sz="1500" b="0" i="0" u="none" strike="noStrike" kern="1200" cap="none" spc="0" normalizeH="0" noProof="0" dirty="0" smtClean="0">
                <a:ln>
                  <a:noFill/>
                </a:ln>
                <a:solidFill>
                  <a:schemeClr val="tx1"/>
                </a:solidFill>
                <a:effectLst/>
                <a:uLnTx/>
                <a:uFillTx/>
                <a:ea typeface="+mj-ea"/>
                <a:cs typeface="+mj-cs"/>
              </a:rPr>
              <a:t> локусам, белые блоки – неметилированные участки хромосом.  При гаметогенезе устанавливается характер </a:t>
            </a:r>
            <a:r>
              <a:rPr kumimoji="0" lang="ru-RU" sz="1500" b="0" i="0" u="none" strike="noStrike" kern="1200" cap="none" spc="0" normalizeH="0" noProof="0" dirty="0" err="1" smtClean="0">
                <a:ln>
                  <a:noFill/>
                </a:ln>
                <a:solidFill>
                  <a:schemeClr val="tx1"/>
                </a:solidFill>
                <a:effectLst/>
                <a:uLnTx/>
                <a:uFillTx/>
                <a:ea typeface="+mj-ea"/>
                <a:cs typeface="+mj-cs"/>
              </a:rPr>
              <a:t>метилирования</a:t>
            </a:r>
            <a:r>
              <a:rPr kumimoji="0" lang="ru-RU" sz="1500" b="0" i="0" u="none" strike="noStrike" kern="1200" cap="none" spc="0" normalizeH="0" noProof="0" dirty="0" smtClean="0">
                <a:ln>
                  <a:noFill/>
                </a:ln>
                <a:solidFill>
                  <a:schemeClr val="tx1"/>
                </a:solidFill>
                <a:effectLst/>
                <a:uLnTx/>
                <a:uFillTx/>
                <a:ea typeface="+mj-ea"/>
                <a:cs typeface="+mj-cs"/>
              </a:rPr>
              <a:t>, соответствующий мужскому или женскому полу. </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ru-RU" sz="1500" b="1" i="0" u="none" strike="noStrike" kern="1200" cap="none" spc="0" normalizeH="0" noProof="0" dirty="0" smtClean="0">
              <a:ln>
                <a:noFill/>
              </a:ln>
              <a:solidFill>
                <a:schemeClr val="tx1"/>
              </a:solidFill>
              <a:effectLst/>
              <a:uLnTx/>
              <a:uFillTx/>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kumimoji="0" lang="ru-RU" sz="1500" b="1" i="0" u="none" strike="noStrike" kern="1200" cap="none" spc="0" normalizeH="0" noProof="0" dirty="0" smtClean="0">
                <a:ln>
                  <a:noFill/>
                </a:ln>
                <a:solidFill>
                  <a:schemeClr val="tx1"/>
                </a:solidFill>
                <a:effectLst/>
                <a:uLnTx/>
                <a:uFillTx/>
                <a:ea typeface="+mj-ea"/>
                <a:cs typeface="+mj-cs"/>
              </a:rPr>
              <a:t>Б.</a:t>
            </a:r>
            <a:r>
              <a:rPr kumimoji="0" lang="ru-RU" sz="1500" b="0" i="0" u="none" strike="noStrike" kern="1200" cap="none" spc="0" normalizeH="0" noProof="0" dirty="0" smtClean="0">
                <a:ln>
                  <a:noFill/>
                </a:ln>
                <a:solidFill>
                  <a:schemeClr val="tx1"/>
                </a:solidFill>
                <a:effectLst/>
                <a:uLnTx/>
                <a:uFillTx/>
                <a:ea typeface="+mj-ea"/>
                <a:cs typeface="+mj-cs"/>
              </a:rPr>
              <a:t>  После оплодотворения уровень </a:t>
            </a:r>
            <a:r>
              <a:rPr kumimoji="0" lang="ru-RU" sz="1500" b="0" i="0" u="none" strike="noStrike" kern="1200" cap="none" spc="0" normalizeH="0" noProof="0" dirty="0" err="1" smtClean="0">
                <a:ln>
                  <a:noFill/>
                </a:ln>
                <a:solidFill>
                  <a:schemeClr val="tx1"/>
                </a:solidFill>
                <a:effectLst/>
                <a:uLnTx/>
                <a:uFillTx/>
                <a:ea typeface="+mj-ea"/>
                <a:cs typeface="+mj-cs"/>
              </a:rPr>
              <a:t>метилирования</a:t>
            </a:r>
            <a:r>
              <a:rPr kumimoji="0" lang="ru-RU" sz="1500" b="0" i="0" u="none" strike="noStrike" kern="1200" cap="none" spc="0" normalizeH="0" noProof="0" dirty="0" smtClean="0">
                <a:ln>
                  <a:noFill/>
                </a:ln>
                <a:solidFill>
                  <a:schemeClr val="tx1"/>
                </a:solidFill>
                <a:effectLst/>
                <a:uLnTx/>
                <a:uFillTx/>
                <a:ea typeface="+mj-ea"/>
                <a:cs typeface="+mj-cs"/>
              </a:rPr>
              <a:t> изменяется. Активность </a:t>
            </a:r>
            <a:r>
              <a:rPr kumimoji="0" lang="ru-RU" sz="1500" b="0" i="0" u="none" strike="noStrike" kern="1200" cap="none" spc="0" normalizeH="0" noProof="0" dirty="0" err="1" smtClean="0">
                <a:ln>
                  <a:noFill/>
                </a:ln>
                <a:solidFill>
                  <a:schemeClr val="tx1"/>
                </a:solidFill>
                <a:effectLst/>
                <a:uLnTx/>
                <a:uFillTx/>
                <a:ea typeface="+mj-ea"/>
                <a:cs typeface="+mj-cs"/>
              </a:rPr>
              <a:t>деметилирования</a:t>
            </a:r>
            <a:r>
              <a:rPr kumimoji="0" lang="ru-RU" sz="1500" b="0" i="0" u="none" strike="noStrike" kern="1200" cap="none" spc="0" normalizeH="0" noProof="0" dirty="0" smtClean="0">
                <a:ln>
                  <a:noFill/>
                </a:ln>
                <a:solidFill>
                  <a:schemeClr val="tx1"/>
                </a:solidFill>
                <a:effectLst/>
                <a:uLnTx/>
                <a:uFillTx/>
                <a:ea typeface="+mj-ea"/>
                <a:cs typeface="+mj-cs"/>
              </a:rPr>
              <a:t> отцовской и материнской ДНК различается. </a:t>
            </a:r>
            <a:endParaRPr kumimoji="0" lang="ru-RU" sz="1500" b="0" i="0" u="none" strike="noStrike" kern="1200" cap="none" spc="0" normalizeH="0" baseline="0" noProof="0" dirty="0">
              <a:ln>
                <a:noFill/>
              </a:ln>
              <a:solidFill>
                <a:schemeClr val="tx1"/>
              </a:solidFill>
              <a:effectLst/>
              <a:uLnTx/>
              <a:uFillTx/>
              <a:ea typeface="+mj-ea"/>
              <a:cs typeface="+mj-cs"/>
            </a:endParaRPr>
          </a:p>
        </p:txBody>
      </p:sp>
      <p:pic>
        <p:nvPicPr>
          <p:cNvPr id="6" name="Picture 5" descr="Untitled-8.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75656" y="1052736"/>
            <a:ext cx="6048672" cy="443589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323439"/>
          </a:xfrm>
          <a:prstGeom prst="rect">
            <a:avLst/>
          </a:prstGeom>
          <a:noFill/>
        </p:spPr>
        <p:txBody>
          <a:bodyPr wrap="square" rtlCol="0">
            <a:spAutoFit/>
          </a:bodyPr>
          <a:lstStyle/>
          <a:p>
            <a:pPr algn="ctr"/>
            <a:r>
              <a:rPr lang="ru-RU" sz="4000" b="1" dirty="0" smtClean="0">
                <a:latin typeface="+mj-lt"/>
              </a:rPr>
              <a:t>Другие механизмы возникновения импринтинга</a:t>
            </a:r>
            <a:endParaRPr lang="ru-RU" sz="4000" b="1" dirty="0">
              <a:latin typeface="+mj-lt"/>
            </a:endParaRPr>
          </a:p>
        </p:txBody>
      </p:sp>
      <p:sp>
        <p:nvSpPr>
          <p:cNvPr id="5" name="TextBox 4"/>
          <p:cNvSpPr txBox="1"/>
          <p:nvPr/>
        </p:nvSpPr>
        <p:spPr>
          <a:xfrm>
            <a:off x="107504" y="1485989"/>
            <a:ext cx="3672408" cy="1938992"/>
          </a:xfrm>
          <a:prstGeom prst="rect">
            <a:avLst/>
          </a:prstGeom>
          <a:noFill/>
        </p:spPr>
        <p:txBody>
          <a:bodyPr wrap="square" rtlCol="0">
            <a:spAutoFit/>
          </a:bodyPr>
          <a:lstStyle/>
          <a:p>
            <a:r>
              <a:rPr lang="ru-RU" sz="2000" dirty="0" smtClean="0"/>
              <a:t>1. Однородительская </a:t>
            </a:r>
            <a:r>
              <a:rPr lang="ru-RU" sz="2000" dirty="0"/>
              <a:t>дисомия </a:t>
            </a:r>
            <a:r>
              <a:rPr lang="ru-RU" sz="2000" dirty="0" smtClean="0"/>
              <a:t>(ОРД) </a:t>
            </a:r>
            <a:r>
              <a:rPr lang="ru-RU" sz="2000" dirty="0"/>
              <a:t>— наличие у больного двух хромосом с </a:t>
            </a:r>
            <a:r>
              <a:rPr lang="ru-RU" sz="2000" dirty="0" err="1"/>
              <a:t>импринтинговыми</a:t>
            </a:r>
            <a:r>
              <a:rPr lang="ru-RU" sz="2000" dirty="0"/>
              <a:t> участками, полученными от одного из родителей. </a:t>
            </a:r>
          </a:p>
        </p:txBody>
      </p:sp>
      <p:sp>
        <p:nvSpPr>
          <p:cNvPr id="7" name="TextBox 6"/>
          <p:cNvSpPr txBox="1"/>
          <p:nvPr/>
        </p:nvSpPr>
        <p:spPr>
          <a:xfrm>
            <a:off x="107504" y="3501008"/>
            <a:ext cx="3600399" cy="1323439"/>
          </a:xfrm>
          <a:prstGeom prst="rect">
            <a:avLst/>
          </a:prstGeom>
          <a:noFill/>
        </p:spPr>
        <p:txBody>
          <a:bodyPr wrap="square" rtlCol="0">
            <a:spAutoFit/>
          </a:bodyPr>
          <a:lstStyle/>
          <a:p>
            <a:r>
              <a:rPr lang="ru-RU" sz="2000" dirty="0" smtClean="0"/>
              <a:t>2. Хромосомные </a:t>
            </a:r>
            <a:r>
              <a:rPr lang="ru-RU" sz="2000" dirty="0"/>
              <a:t>перестройки в </a:t>
            </a:r>
            <a:r>
              <a:rPr lang="ru-RU" sz="2000" dirty="0" err="1"/>
              <a:t>импринтинговых</a:t>
            </a:r>
            <a:r>
              <a:rPr lang="ru-RU" sz="2000" dirty="0"/>
              <a:t> участках, содержащих </a:t>
            </a:r>
            <a:r>
              <a:rPr lang="ru-RU" sz="2000" dirty="0" err="1"/>
              <a:t>экспрессирующиеся</a:t>
            </a:r>
            <a:r>
              <a:rPr lang="ru-RU" sz="2000" dirty="0"/>
              <a:t> гены</a:t>
            </a:r>
            <a:r>
              <a:rPr lang="ru-RU" sz="2000" dirty="0" smtClean="0"/>
              <a:t>.</a:t>
            </a:r>
          </a:p>
        </p:txBody>
      </p:sp>
      <p:sp>
        <p:nvSpPr>
          <p:cNvPr id="8" name="TextBox 7"/>
          <p:cNvSpPr txBox="1"/>
          <p:nvPr/>
        </p:nvSpPr>
        <p:spPr>
          <a:xfrm>
            <a:off x="107504" y="5057889"/>
            <a:ext cx="3672408" cy="1323439"/>
          </a:xfrm>
          <a:prstGeom prst="rect">
            <a:avLst/>
          </a:prstGeom>
          <a:noFill/>
        </p:spPr>
        <p:txBody>
          <a:bodyPr wrap="square" rtlCol="0">
            <a:spAutoFit/>
          </a:bodyPr>
          <a:lstStyle/>
          <a:p>
            <a:r>
              <a:rPr lang="ru-RU" sz="2000" dirty="0" smtClean="0"/>
              <a:t>3. </a:t>
            </a:r>
            <a:r>
              <a:rPr lang="ru-RU" sz="2000" dirty="0" err="1" smtClean="0"/>
              <a:t>Делеции</a:t>
            </a:r>
            <a:r>
              <a:rPr lang="ru-RU" sz="2000" dirty="0" smtClean="0"/>
              <a:t> </a:t>
            </a:r>
            <a:r>
              <a:rPr lang="ru-RU" sz="2000" dirty="0"/>
              <a:t>в области </a:t>
            </a:r>
            <a:r>
              <a:rPr lang="ru-RU" sz="2000" dirty="0" err="1"/>
              <a:t>импринтинговых</a:t>
            </a:r>
            <a:r>
              <a:rPr lang="ru-RU" sz="2000" dirty="0"/>
              <a:t> центров, контролирующих процессы метилирования хромосом.</a:t>
            </a:r>
          </a:p>
        </p:txBody>
      </p:sp>
      <p:graphicFrame>
        <p:nvGraphicFramePr>
          <p:cNvPr id="9" name="Table 8"/>
          <p:cNvGraphicFramePr>
            <a:graphicFrameLocks noGrp="1"/>
          </p:cNvGraphicFramePr>
          <p:nvPr>
            <p:extLst>
              <p:ext uri="{D42A27DB-BD31-4B8C-83A1-F6EECF244321}">
                <p14:modId xmlns="" xmlns:p14="http://schemas.microsoft.com/office/powerpoint/2010/main" val="2226197435"/>
              </p:ext>
            </p:extLst>
          </p:nvPr>
        </p:nvGraphicFramePr>
        <p:xfrm>
          <a:off x="3966999" y="1820674"/>
          <a:ext cx="2591801" cy="4297680"/>
        </p:xfrm>
        <a:graphic>
          <a:graphicData uri="http://schemas.openxmlformats.org/drawingml/2006/table">
            <a:tbl>
              <a:tblPr firstRow="1" bandRow="1">
                <a:tableStyleId>{073A0DAA-6AF3-43AB-8588-CEC1D06C72B9}</a:tableStyleId>
              </a:tblPr>
              <a:tblGrid>
                <a:gridCol w="618363"/>
                <a:gridCol w="773050"/>
                <a:gridCol w="1200388"/>
              </a:tblGrid>
              <a:tr h="393542">
                <a:tc>
                  <a:txBody>
                    <a:bodyPr/>
                    <a:lstStyle/>
                    <a:p>
                      <a:pPr algn="ctr"/>
                      <a:r>
                        <a:rPr lang="ru-RU" sz="1200" dirty="0" smtClean="0"/>
                        <a:t>Тип</a:t>
                      </a:r>
                      <a:r>
                        <a:rPr lang="ru-RU" sz="1200" baseline="0" dirty="0" smtClean="0"/>
                        <a:t> ОРД</a:t>
                      </a:r>
                      <a:endParaRPr lang="en-US" sz="1200" dirty="0"/>
                    </a:p>
                  </a:txBody>
                  <a:tcPr/>
                </a:tc>
                <a:tc>
                  <a:txBody>
                    <a:bodyPr/>
                    <a:lstStyle/>
                    <a:p>
                      <a:pPr algn="ctr"/>
                      <a:r>
                        <a:rPr lang="ru-RU" sz="1200" dirty="0" smtClean="0"/>
                        <a:t>Число случаев</a:t>
                      </a:r>
                      <a:endParaRPr lang="en-US" sz="1200" dirty="0"/>
                    </a:p>
                  </a:txBody>
                  <a:tcPr/>
                </a:tc>
                <a:tc>
                  <a:txBody>
                    <a:bodyPr/>
                    <a:lstStyle/>
                    <a:p>
                      <a:pPr algn="ctr"/>
                      <a:r>
                        <a:rPr lang="ru-RU" sz="1200" dirty="0" smtClean="0"/>
                        <a:t>Эффекты импринтинга</a:t>
                      </a:r>
                      <a:endParaRPr lang="en-US" sz="1200" dirty="0"/>
                    </a:p>
                  </a:txBody>
                  <a:tcPr/>
                </a:tc>
              </a:tr>
              <a:tr h="231495">
                <a:tc>
                  <a:txBody>
                    <a:bodyPr/>
                    <a:lstStyle/>
                    <a:p>
                      <a:pPr algn="ctr"/>
                      <a:r>
                        <a:rPr lang="ru-RU" sz="1200" dirty="0" smtClean="0"/>
                        <a:t>2 мат</a:t>
                      </a:r>
                      <a:endParaRPr lang="en-US" sz="1200" dirty="0"/>
                    </a:p>
                  </a:txBody>
                  <a:tcPr/>
                </a:tc>
                <a:tc>
                  <a:txBody>
                    <a:bodyPr/>
                    <a:lstStyle/>
                    <a:p>
                      <a:pPr algn="ctr"/>
                      <a:r>
                        <a:rPr lang="ru-RU" sz="1200" dirty="0" smtClean="0"/>
                        <a:t>3</a:t>
                      </a:r>
                      <a:endParaRPr lang="en-US" sz="1200" dirty="0"/>
                    </a:p>
                  </a:txBody>
                  <a:tcPr/>
                </a:tc>
                <a:tc>
                  <a:txBody>
                    <a:bodyPr/>
                    <a:lstStyle/>
                    <a:p>
                      <a:pPr algn="ctr"/>
                      <a:r>
                        <a:rPr lang="ru-RU" sz="1200" dirty="0" smtClean="0"/>
                        <a:t>?</a:t>
                      </a:r>
                      <a:endParaRPr lang="en-US" sz="1200" dirty="0"/>
                    </a:p>
                  </a:txBody>
                  <a:tcPr/>
                </a:tc>
              </a:tr>
              <a:tr h="231495">
                <a:tc>
                  <a:txBody>
                    <a:bodyPr/>
                    <a:lstStyle/>
                    <a:p>
                      <a:pPr algn="ctr"/>
                      <a:r>
                        <a:rPr lang="ru-RU" sz="1200" dirty="0" smtClean="0"/>
                        <a:t>3 мат</a:t>
                      </a:r>
                      <a:endParaRPr lang="en-US" sz="1200" dirty="0"/>
                    </a:p>
                  </a:txBody>
                  <a:tcPr/>
                </a:tc>
                <a:tc>
                  <a:txBody>
                    <a:bodyPr/>
                    <a:lstStyle/>
                    <a:p>
                      <a:pPr algn="ctr"/>
                      <a:r>
                        <a:rPr lang="ru-RU" sz="1200" dirty="0" smtClean="0"/>
                        <a:t>1</a:t>
                      </a:r>
                      <a:endParaRPr lang="en-US" sz="1200" dirty="0"/>
                    </a:p>
                  </a:txBody>
                  <a:tcPr/>
                </a:tc>
                <a:tc>
                  <a:txBody>
                    <a:bodyPr/>
                    <a:lstStyle/>
                    <a:p>
                      <a:pPr algn="ctr"/>
                      <a:r>
                        <a:rPr lang="ru-RU" sz="1200" dirty="0" smtClean="0"/>
                        <a:t>?</a:t>
                      </a:r>
                      <a:endParaRPr lang="en-US" sz="1200" dirty="0"/>
                    </a:p>
                  </a:txBody>
                  <a:tcPr/>
                </a:tc>
              </a:tr>
              <a:tr h="231495">
                <a:tc>
                  <a:txBody>
                    <a:bodyPr/>
                    <a:lstStyle/>
                    <a:p>
                      <a:pPr algn="ctr"/>
                      <a:r>
                        <a:rPr lang="ru-RU" sz="1200" dirty="0" smtClean="0"/>
                        <a:t>4 мат</a:t>
                      </a:r>
                      <a:endParaRPr lang="en-US" sz="1200" dirty="0"/>
                    </a:p>
                  </a:txBody>
                  <a:tcPr/>
                </a:tc>
                <a:tc>
                  <a:txBody>
                    <a:bodyPr/>
                    <a:lstStyle/>
                    <a:p>
                      <a:pPr algn="ctr"/>
                      <a:r>
                        <a:rPr lang="ru-RU" sz="1200" dirty="0" smtClean="0"/>
                        <a:t>1</a:t>
                      </a:r>
                      <a:endParaRPr lang="en-US" sz="1200" dirty="0"/>
                    </a:p>
                  </a:txBody>
                  <a:tcPr/>
                </a:tc>
                <a:tc>
                  <a:txBody>
                    <a:bodyPr/>
                    <a:lstStyle/>
                    <a:p>
                      <a:pPr algn="ctr"/>
                      <a:r>
                        <a:rPr lang="ru-RU" sz="1200" dirty="0" smtClean="0"/>
                        <a:t>-</a:t>
                      </a:r>
                      <a:endParaRPr lang="en-US" sz="1200" dirty="0"/>
                    </a:p>
                  </a:txBody>
                  <a:tcPr/>
                </a:tc>
              </a:tr>
              <a:tr h="231495">
                <a:tc>
                  <a:txBody>
                    <a:bodyPr/>
                    <a:lstStyle/>
                    <a:p>
                      <a:pPr algn="ctr"/>
                      <a:r>
                        <a:rPr lang="ru-RU" sz="1200" dirty="0" smtClean="0"/>
                        <a:t>5 </a:t>
                      </a:r>
                      <a:r>
                        <a:rPr lang="ru-RU" sz="1200" dirty="0" err="1" smtClean="0"/>
                        <a:t>отц</a:t>
                      </a:r>
                      <a:endParaRPr lang="en-US" sz="1200" dirty="0"/>
                    </a:p>
                  </a:txBody>
                  <a:tcPr/>
                </a:tc>
                <a:tc>
                  <a:txBody>
                    <a:bodyPr/>
                    <a:lstStyle/>
                    <a:p>
                      <a:pPr algn="ctr"/>
                      <a:r>
                        <a:rPr lang="ru-RU" sz="1200" dirty="0" smtClean="0"/>
                        <a:t>1</a:t>
                      </a:r>
                      <a:endParaRPr lang="en-US" sz="1200" dirty="0"/>
                    </a:p>
                  </a:txBody>
                  <a:tcPr/>
                </a:tc>
                <a:tc>
                  <a:txBody>
                    <a:bodyPr/>
                    <a:lstStyle/>
                    <a:p>
                      <a:pPr algn="ctr"/>
                      <a:r>
                        <a:rPr lang="ru-RU" sz="1200" dirty="0" smtClean="0"/>
                        <a:t>-</a:t>
                      </a:r>
                      <a:endParaRPr lang="en-US" sz="1200" dirty="0"/>
                    </a:p>
                  </a:txBody>
                  <a:tcPr/>
                </a:tc>
              </a:tr>
              <a:tr h="231495">
                <a:tc>
                  <a:txBody>
                    <a:bodyPr/>
                    <a:lstStyle/>
                    <a:p>
                      <a:pPr algn="ctr"/>
                      <a:r>
                        <a:rPr lang="ru-RU" sz="1200" dirty="0" smtClean="0"/>
                        <a:t>6 </a:t>
                      </a:r>
                      <a:r>
                        <a:rPr lang="ru-RU" sz="1200" dirty="0" err="1" smtClean="0"/>
                        <a:t>отц</a:t>
                      </a:r>
                      <a:endParaRPr lang="en-US" sz="1200" dirty="0"/>
                    </a:p>
                  </a:txBody>
                  <a:tcPr/>
                </a:tc>
                <a:tc>
                  <a:txBody>
                    <a:bodyPr/>
                    <a:lstStyle/>
                    <a:p>
                      <a:pPr algn="ctr"/>
                      <a:r>
                        <a:rPr lang="ru-RU" sz="1200" dirty="0" smtClean="0"/>
                        <a:t>4</a:t>
                      </a:r>
                      <a:endParaRPr lang="en-US" sz="1200" dirty="0"/>
                    </a:p>
                  </a:txBody>
                  <a:tcPr/>
                </a:tc>
                <a:tc>
                  <a:txBody>
                    <a:bodyPr/>
                    <a:lstStyle/>
                    <a:p>
                      <a:pPr algn="ctr"/>
                      <a:r>
                        <a:rPr lang="ru-RU" sz="1200" dirty="0" smtClean="0"/>
                        <a:t>?</a:t>
                      </a:r>
                      <a:endParaRPr lang="en-US" sz="1200" dirty="0"/>
                    </a:p>
                  </a:txBody>
                  <a:tcPr/>
                </a:tc>
              </a:tr>
              <a:tr h="231495">
                <a:tc>
                  <a:txBody>
                    <a:bodyPr/>
                    <a:lstStyle/>
                    <a:p>
                      <a:pPr algn="ctr"/>
                      <a:r>
                        <a:rPr lang="ru-RU" sz="1200" dirty="0" smtClean="0"/>
                        <a:t>7</a:t>
                      </a:r>
                      <a:r>
                        <a:rPr lang="ru-RU" sz="1200" baseline="0" dirty="0" smtClean="0"/>
                        <a:t> мат</a:t>
                      </a:r>
                      <a:endParaRPr lang="en-US" sz="1200" dirty="0"/>
                    </a:p>
                  </a:txBody>
                  <a:tcPr/>
                </a:tc>
                <a:tc>
                  <a:txBody>
                    <a:bodyPr/>
                    <a:lstStyle/>
                    <a:p>
                      <a:pPr algn="ctr"/>
                      <a:r>
                        <a:rPr lang="ru-RU" sz="1200" dirty="0" smtClean="0"/>
                        <a:t>8</a:t>
                      </a:r>
                      <a:endParaRPr lang="en-US" sz="1200" dirty="0"/>
                    </a:p>
                  </a:txBody>
                  <a:tcPr/>
                </a:tc>
                <a:tc>
                  <a:txBody>
                    <a:bodyPr/>
                    <a:lstStyle/>
                    <a:p>
                      <a:pPr algn="ctr"/>
                      <a:r>
                        <a:rPr lang="ru-RU" sz="1200" dirty="0" smtClean="0"/>
                        <a:t>+</a:t>
                      </a:r>
                      <a:endParaRPr lang="en-US" sz="1200" dirty="0"/>
                    </a:p>
                  </a:txBody>
                  <a:tcPr/>
                </a:tc>
              </a:tr>
              <a:tr h="231495">
                <a:tc>
                  <a:txBody>
                    <a:bodyPr/>
                    <a:lstStyle/>
                    <a:p>
                      <a:pPr algn="ctr"/>
                      <a:r>
                        <a:rPr lang="ru-RU" sz="1200" dirty="0" smtClean="0"/>
                        <a:t>7 </a:t>
                      </a:r>
                      <a:r>
                        <a:rPr lang="ru-RU" sz="1200" dirty="0" err="1" smtClean="0"/>
                        <a:t>отц</a:t>
                      </a:r>
                      <a:endParaRPr lang="en-US" sz="1200" dirty="0"/>
                    </a:p>
                  </a:txBody>
                  <a:tcPr/>
                </a:tc>
                <a:tc>
                  <a:txBody>
                    <a:bodyPr/>
                    <a:lstStyle/>
                    <a:p>
                      <a:pPr algn="ctr"/>
                      <a:r>
                        <a:rPr lang="ru-RU" sz="1200" dirty="0" smtClean="0"/>
                        <a:t>3</a:t>
                      </a:r>
                      <a:endParaRPr lang="en-US" sz="1200" dirty="0"/>
                    </a:p>
                  </a:txBody>
                  <a:tcPr/>
                </a:tc>
                <a:tc>
                  <a:txBody>
                    <a:bodyPr/>
                    <a:lstStyle/>
                    <a:p>
                      <a:pPr algn="ctr"/>
                      <a:r>
                        <a:rPr lang="ru-RU" sz="1200" dirty="0" smtClean="0"/>
                        <a:t>-</a:t>
                      </a:r>
                      <a:endParaRPr lang="en-US" sz="1200" dirty="0"/>
                    </a:p>
                  </a:txBody>
                  <a:tcPr/>
                </a:tc>
              </a:tr>
              <a:tr h="231495">
                <a:tc>
                  <a:txBody>
                    <a:bodyPr/>
                    <a:lstStyle/>
                    <a:p>
                      <a:pPr algn="ctr"/>
                      <a:r>
                        <a:rPr lang="ru-RU" sz="1200" dirty="0" smtClean="0"/>
                        <a:t>8 </a:t>
                      </a:r>
                      <a:r>
                        <a:rPr lang="ru-RU" sz="1200" dirty="0" err="1" smtClean="0"/>
                        <a:t>отц</a:t>
                      </a:r>
                      <a:endParaRPr lang="en-US" sz="1200" dirty="0"/>
                    </a:p>
                  </a:txBody>
                  <a:tcPr/>
                </a:tc>
                <a:tc>
                  <a:txBody>
                    <a:bodyPr/>
                    <a:lstStyle/>
                    <a:p>
                      <a:pPr algn="ctr"/>
                      <a:r>
                        <a:rPr lang="ru-RU" sz="1200" dirty="0" smtClean="0"/>
                        <a:t>1</a:t>
                      </a:r>
                      <a:endParaRPr lang="en-US" sz="1200" dirty="0"/>
                    </a:p>
                  </a:txBody>
                  <a:tcPr/>
                </a:tc>
                <a:tc>
                  <a:txBody>
                    <a:bodyPr/>
                    <a:lstStyle/>
                    <a:p>
                      <a:pPr algn="ctr"/>
                      <a:r>
                        <a:rPr lang="ru-RU" sz="1200" dirty="0" smtClean="0"/>
                        <a:t>-</a:t>
                      </a:r>
                      <a:endParaRPr lang="en-US" sz="1200" dirty="0"/>
                    </a:p>
                  </a:txBody>
                  <a:tcPr/>
                </a:tc>
              </a:tr>
              <a:tr h="231495">
                <a:tc>
                  <a:txBody>
                    <a:bodyPr/>
                    <a:lstStyle/>
                    <a:p>
                      <a:pPr algn="ctr"/>
                      <a:r>
                        <a:rPr lang="ru-RU" sz="1200" dirty="0" smtClean="0"/>
                        <a:t>9 мат</a:t>
                      </a:r>
                      <a:endParaRPr lang="en-US" sz="1200" dirty="0"/>
                    </a:p>
                  </a:txBody>
                  <a:tcPr/>
                </a:tc>
                <a:tc>
                  <a:txBody>
                    <a:bodyPr/>
                    <a:lstStyle/>
                    <a:p>
                      <a:pPr algn="ctr"/>
                      <a:r>
                        <a:rPr lang="ru-RU" sz="1200" dirty="0" smtClean="0"/>
                        <a:t>2</a:t>
                      </a:r>
                      <a:endParaRPr lang="en-US" sz="1200" dirty="0"/>
                    </a:p>
                  </a:txBody>
                  <a:tcPr/>
                </a:tc>
                <a:tc>
                  <a:txBody>
                    <a:bodyPr/>
                    <a:lstStyle/>
                    <a:p>
                      <a:pPr algn="ctr"/>
                      <a:r>
                        <a:rPr lang="ru-RU" sz="1200" dirty="0" smtClean="0"/>
                        <a:t>-</a:t>
                      </a:r>
                      <a:endParaRPr lang="en-US" sz="1200" dirty="0"/>
                    </a:p>
                  </a:txBody>
                  <a:tcPr/>
                </a:tc>
              </a:tr>
              <a:tr h="231495">
                <a:tc>
                  <a:txBody>
                    <a:bodyPr/>
                    <a:lstStyle/>
                    <a:p>
                      <a:pPr algn="ctr"/>
                      <a:r>
                        <a:rPr lang="ru-RU" sz="1200" dirty="0" smtClean="0"/>
                        <a:t>10 мат</a:t>
                      </a:r>
                      <a:endParaRPr lang="en-US" sz="1200" dirty="0"/>
                    </a:p>
                  </a:txBody>
                  <a:tcPr/>
                </a:tc>
                <a:tc>
                  <a:txBody>
                    <a:bodyPr/>
                    <a:lstStyle/>
                    <a:p>
                      <a:pPr algn="ctr"/>
                      <a:r>
                        <a:rPr lang="ru-RU" sz="1200" dirty="0" smtClean="0"/>
                        <a:t>1</a:t>
                      </a:r>
                      <a:endParaRPr lang="en-US" sz="1200" dirty="0"/>
                    </a:p>
                  </a:txBody>
                  <a:tcPr/>
                </a:tc>
                <a:tc>
                  <a:txBody>
                    <a:bodyPr/>
                    <a:lstStyle/>
                    <a:p>
                      <a:pPr algn="ctr"/>
                      <a:r>
                        <a:rPr lang="ru-RU" sz="1200" dirty="0" smtClean="0"/>
                        <a:t>-</a:t>
                      </a:r>
                      <a:endParaRPr lang="en-US" sz="1200" dirty="0"/>
                    </a:p>
                  </a:txBody>
                  <a:tcPr/>
                </a:tc>
              </a:tr>
              <a:tr h="231495">
                <a:tc>
                  <a:txBody>
                    <a:bodyPr/>
                    <a:lstStyle/>
                    <a:p>
                      <a:pPr algn="ctr"/>
                      <a:r>
                        <a:rPr lang="ru-RU" sz="1200" dirty="0" smtClean="0"/>
                        <a:t>11 </a:t>
                      </a:r>
                      <a:r>
                        <a:rPr lang="ru-RU" sz="1200" dirty="0" err="1" smtClean="0"/>
                        <a:t>отц</a:t>
                      </a:r>
                      <a:endParaRPr lang="en-US" sz="1200" dirty="0"/>
                    </a:p>
                  </a:txBody>
                  <a:tcPr/>
                </a:tc>
                <a:tc>
                  <a:txBody>
                    <a:bodyPr/>
                    <a:lstStyle/>
                    <a:p>
                      <a:pPr algn="ctr"/>
                      <a:r>
                        <a:rPr lang="ru-RU" sz="1200" dirty="0" smtClean="0"/>
                        <a:t>&gt;15</a:t>
                      </a:r>
                      <a:endParaRPr lang="en-US" sz="1200" dirty="0"/>
                    </a:p>
                  </a:txBody>
                  <a:tcPr/>
                </a:tc>
                <a:tc>
                  <a:txBody>
                    <a:bodyPr/>
                    <a:lstStyle/>
                    <a:p>
                      <a:pPr algn="ctr"/>
                      <a:r>
                        <a:rPr lang="ru-RU" sz="1200" dirty="0" smtClean="0"/>
                        <a:t>+</a:t>
                      </a:r>
                      <a:endParaRPr lang="en-US" sz="1200" dirty="0"/>
                    </a:p>
                  </a:txBody>
                  <a:tcPr/>
                </a:tc>
              </a:tr>
              <a:tr h="231495">
                <a:tc>
                  <a:txBody>
                    <a:bodyPr/>
                    <a:lstStyle/>
                    <a:p>
                      <a:pPr algn="ctr"/>
                      <a:r>
                        <a:rPr lang="ru-RU" sz="1200" dirty="0" smtClean="0"/>
                        <a:t>13 мат</a:t>
                      </a:r>
                      <a:endParaRPr lang="en-US" sz="1200" dirty="0"/>
                    </a:p>
                  </a:txBody>
                  <a:tcPr/>
                </a:tc>
                <a:tc>
                  <a:txBody>
                    <a:bodyPr/>
                    <a:lstStyle/>
                    <a:p>
                      <a:pPr algn="ctr"/>
                      <a:r>
                        <a:rPr lang="ru-RU" sz="1200" dirty="0" smtClean="0"/>
                        <a:t>3</a:t>
                      </a:r>
                      <a:endParaRPr lang="en-US" sz="1200" dirty="0"/>
                    </a:p>
                  </a:txBody>
                  <a:tcPr/>
                </a:tc>
                <a:tc>
                  <a:txBody>
                    <a:bodyPr/>
                    <a:lstStyle/>
                    <a:p>
                      <a:pPr algn="ctr"/>
                      <a:r>
                        <a:rPr lang="ru-RU" sz="1200" dirty="0" smtClean="0"/>
                        <a:t>-</a:t>
                      </a:r>
                      <a:endParaRPr lang="en-US" sz="1200" dirty="0"/>
                    </a:p>
                  </a:txBody>
                  <a:tcPr/>
                </a:tc>
              </a:tr>
              <a:tr h="231495">
                <a:tc>
                  <a:txBody>
                    <a:bodyPr/>
                    <a:lstStyle/>
                    <a:p>
                      <a:pPr algn="ctr"/>
                      <a:r>
                        <a:rPr lang="ru-RU" sz="1200" dirty="0" smtClean="0"/>
                        <a:t>13 </a:t>
                      </a:r>
                      <a:r>
                        <a:rPr lang="ru-RU" sz="1200" dirty="0" err="1" smtClean="0"/>
                        <a:t>отц</a:t>
                      </a:r>
                      <a:endParaRPr lang="en-US" sz="1200" dirty="0"/>
                    </a:p>
                  </a:txBody>
                  <a:tcPr/>
                </a:tc>
                <a:tc>
                  <a:txBody>
                    <a:bodyPr/>
                    <a:lstStyle/>
                    <a:p>
                      <a:pPr algn="ctr"/>
                      <a:r>
                        <a:rPr lang="ru-RU" sz="1200" dirty="0" smtClean="0"/>
                        <a:t>1</a:t>
                      </a:r>
                      <a:endParaRPr lang="en-US" sz="1200" dirty="0"/>
                    </a:p>
                  </a:txBody>
                  <a:tcPr/>
                </a:tc>
                <a:tc>
                  <a:txBody>
                    <a:bodyPr/>
                    <a:lstStyle/>
                    <a:p>
                      <a:pPr algn="ctr"/>
                      <a:r>
                        <a:rPr lang="ru-RU" sz="1200" dirty="0" smtClean="0"/>
                        <a:t>-</a:t>
                      </a:r>
                      <a:endParaRPr lang="en-US" sz="1200" dirty="0"/>
                    </a:p>
                  </a:txBody>
                  <a:tcPr/>
                </a:tc>
              </a:tr>
              <a:tr h="231495">
                <a:tc>
                  <a:txBody>
                    <a:bodyPr/>
                    <a:lstStyle/>
                    <a:p>
                      <a:pPr algn="ctr"/>
                      <a:r>
                        <a:rPr lang="ru-RU" sz="1200" dirty="0" smtClean="0"/>
                        <a:t>14 мат</a:t>
                      </a:r>
                      <a:endParaRPr lang="en-US" sz="1200" dirty="0"/>
                    </a:p>
                  </a:txBody>
                  <a:tcPr/>
                </a:tc>
                <a:tc>
                  <a:txBody>
                    <a:bodyPr/>
                    <a:lstStyle/>
                    <a:p>
                      <a:pPr algn="ctr"/>
                      <a:r>
                        <a:rPr lang="ru-RU" sz="1200" dirty="0" smtClean="0"/>
                        <a:t>9</a:t>
                      </a:r>
                      <a:endParaRPr lang="en-US" sz="1200" dirty="0"/>
                    </a:p>
                  </a:txBody>
                  <a:tcPr/>
                </a:tc>
                <a:tc>
                  <a:txBody>
                    <a:bodyPr/>
                    <a:lstStyle/>
                    <a:p>
                      <a:pPr algn="ctr"/>
                      <a:r>
                        <a:rPr lang="ru-RU" sz="1200" dirty="0" smtClean="0"/>
                        <a:t>+</a:t>
                      </a:r>
                      <a:endParaRPr lang="en-US" sz="1200" dirty="0"/>
                    </a:p>
                  </a:txBody>
                  <a:tcPr/>
                </a:tc>
              </a:tr>
            </a:tbl>
          </a:graphicData>
        </a:graphic>
      </p:graphicFrame>
      <p:graphicFrame>
        <p:nvGraphicFramePr>
          <p:cNvPr id="10" name="Table 9"/>
          <p:cNvGraphicFramePr>
            <a:graphicFrameLocks noGrp="1"/>
          </p:cNvGraphicFramePr>
          <p:nvPr>
            <p:extLst>
              <p:ext uri="{D42A27DB-BD31-4B8C-83A1-F6EECF244321}">
                <p14:modId xmlns="" xmlns:p14="http://schemas.microsoft.com/office/powerpoint/2010/main" val="3465485246"/>
              </p:ext>
            </p:extLst>
          </p:nvPr>
        </p:nvGraphicFramePr>
        <p:xfrm>
          <a:off x="6623108" y="1820673"/>
          <a:ext cx="2503708" cy="4297680"/>
        </p:xfrm>
        <a:graphic>
          <a:graphicData uri="http://schemas.openxmlformats.org/drawingml/2006/table">
            <a:tbl>
              <a:tblPr firstRow="1" bandRow="1">
                <a:tableStyleId>{073A0DAA-6AF3-43AB-8588-CEC1D06C72B9}</a:tableStyleId>
              </a:tblPr>
              <a:tblGrid>
                <a:gridCol w="642462"/>
                <a:gridCol w="701658"/>
                <a:gridCol w="1159588"/>
              </a:tblGrid>
              <a:tr h="393542">
                <a:tc>
                  <a:txBody>
                    <a:bodyPr/>
                    <a:lstStyle/>
                    <a:p>
                      <a:pPr algn="ctr"/>
                      <a:r>
                        <a:rPr lang="ru-RU" sz="1200" dirty="0" smtClean="0"/>
                        <a:t>Тип</a:t>
                      </a:r>
                      <a:r>
                        <a:rPr lang="ru-RU" sz="1200" baseline="0" dirty="0" smtClean="0"/>
                        <a:t> ОРД</a:t>
                      </a:r>
                      <a:endParaRPr lang="en-US" sz="1200" dirty="0"/>
                    </a:p>
                  </a:txBody>
                  <a:tcPr/>
                </a:tc>
                <a:tc>
                  <a:txBody>
                    <a:bodyPr/>
                    <a:lstStyle/>
                    <a:p>
                      <a:pPr algn="ctr"/>
                      <a:r>
                        <a:rPr lang="ru-RU" sz="1200" dirty="0" smtClean="0"/>
                        <a:t>Число случаев</a:t>
                      </a:r>
                      <a:endParaRPr lang="en-US" sz="1200" dirty="0"/>
                    </a:p>
                  </a:txBody>
                  <a:tcPr/>
                </a:tc>
                <a:tc>
                  <a:txBody>
                    <a:bodyPr/>
                    <a:lstStyle/>
                    <a:p>
                      <a:pPr algn="ctr"/>
                      <a:r>
                        <a:rPr lang="ru-RU" sz="1200" dirty="0" smtClean="0"/>
                        <a:t>Эффекты импринтинга</a:t>
                      </a:r>
                      <a:endParaRPr lang="en-US" sz="1200" dirty="0"/>
                    </a:p>
                  </a:txBody>
                  <a:tcPr/>
                </a:tc>
              </a:tr>
              <a:tr h="231495">
                <a:tc>
                  <a:txBody>
                    <a:bodyPr/>
                    <a:lstStyle/>
                    <a:p>
                      <a:pPr algn="ctr"/>
                      <a:r>
                        <a:rPr lang="ru-RU" sz="1200" dirty="0" smtClean="0"/>
                        <a:t>14 </a:t>
                      </a:r>
                      <a:r>
                        <a:rPr lang="ru-RU" sz="1200" dirty="0" err="1" smtClean="0"/>
                        <a:t>отц</a:t>
                      </a:r>
                      <a:endParaRPr lang="en-US" sz="1200" dirty="0"/>
                    </a:p>
                  </a:txBody>
                  <a:tcPr/>
                </a:tc>
                <a:tc>
                  <a:txBody>
                    <a:bodyPr/>
                    <a:lstStyle/>
                    <a:p>
                      <a:pPr algn="ctr"/>
                      <a:r>
                        <a:rPr lang="ru-RU" sz="1200" dirty="0" smtClean="0"/>
                        <a:t>3</a:t>
                      </a:r>
                      <a:endParaRPr lang="en-US" sz="1200" dirty="0"/>
                    </a:p>
                  </a:txBody>
                  <a:tcPr/>
                </a:tc>
                <a:tc>
                  <a:txBody>
                    <a:bodyPr/>
                    <a:lstStyle/>
                    <a:p>
                      <a:pPr algn="ctr"/>
                      <a:r>
                        <a:rPr lang="ru-RU" sz="1200" dirty="0" smtClean="0"/>
                        <a:t>?</a:t>
                      </a:r>
                      <a:endParaRPr lang="en-US" sz="1200" dirty="0"/>
                    </a:p>
                  </a:txBody>
                  <a:tcPr/>
                </a:tc>
              </a:tr>
              <a:tr h="231495">
                <a:tc>
                  <a:txBody>
                    <a:bodyPr/>
                    <a:lstStyle/>
                    <a:p>
                      <a:pPr algn="ctr"/>
                      <a:r>
                        <a:rPr lang="ru-RU" sz="1200" dirty="0" smtClean="0"/>
                        <a:t>15 мат</a:t>
                      </a:r>
                      <a:endParaRPr lang="en-US" sz="1200" dirty="0"/>
                    </a:p>
                  </a:txBody>
                  <a:tcPr/>
                </a:tc>
                <a:tc>
                  <a:txBody>
                    <a:bodyPr/>
                    <a:lstStyle/>
                    <a:p>
                      <a:pPr algn="ctr"/>
                      <a:r>
                        <a:rPr lang="en-US" sz="1200" dirty="0" smtClean="0"/>
                        <a:t>&gt;30</a:t>
                      </a:r>
                      <a:endParaRPr lang="en-US" sz="1200" dirty="0"/>
                    </a:p>
                  </a:txBody>
                  <a:tcPr/>
                </a:tc>
                <a:tc>
                  <a:txBody>
                    <a:bodyPr/>
                    <a:lstStyle/>
                    <a:p>
                      <a:pPr algn="ctr"/>
                      <a:r>
                        <a:rPr lang="ru-RU" sz="1200" dirty="0" smtClean="0"/>
                        <a:t>+</a:t>
                      </a:r>
                      <a:endParaRPr lang="en-US" sz="1200" dirty="0"/>
                    </a:p>
                  </a:txBody>
                  <a:tcPr/>
                </a:tc>
              </a:tr>
              <a:tr h="231495">
                <a:tc>
                  <a:txBody>
                    <a:bodyPr/>
                    <a:lstStyle/>
                    <a:p>
                      <a:pPr algn="ctr"/>
                      <a:r>
                        <a:rPr lang="ru-RU" sz="1200" dirty="0" smtClean="0"/>
                        <a:t>15 </a:t>
                      </a:r>
                      <a:r>
                        <a:rPr lang="ru-RU" sz="1200" dirty="0" err="1" smtClean="0"/>
                        <a:t>отц</a:t>
                      </a:r>
                      <a:endParaRPr lang="en-US" sz="1200" dirty="0"/>
                    </a:p>
                  </a:txBody>
                  <a:tcPr/>
                </a:tc>
                <a:tc>
                  <a:txBody>
                    <a:bodyPr/>
                    <a:lstStyle/>
                    <a:p>
                      <a:pPr algn="ctr"/>
                      <a:r>
                        <a:rPr lang="ru-RU" sz="1200" dirty="0" smtClean="0"/>
                        <a:t>9</a:t>
                      </a:r>
                      <a:endParaRPr lang="en-US" sz="1200" dirty="0"/>
                    </a:p>
                  </a:txBody>
                  <a:tcPr/>
                </a:tc>
                <a:tc>
                  <a:txBody>
                    <a:bodyPr/>
                    <a:lstStyle/>
                    <a:p>
                      <a:pPr algn="ctr"/>
                      <a:r>
                        <a:rPr lang="ru-RU" sz="1200" dirty="0" smtClean="0"/>
                        <a:t>?</a:t>
                      </a:r>
                      <a:endParaRPr lang="en-US" sz="1200" dirty="0"/>
                    </a:p>
                  </a:txBody>
                  <a:tcPr/>
                </a:tc>
              </a:tr>
              <a:tr h="231495">
                <a:tc>
                  <a:txBody>
                    <a:bodyPr/>
                    <a:lstStyle/>
                    <a:p>
                      <a:pPr algn="ctr"/>
                      <a:r>
                        <a:rPr lang="ru-RU" sz="1200" dirty="0" smtClean="0"/>
                        <a:t>16 мат</a:t>
                      </a:r>
                      <a:endParaRPr lang="en-US" sz="1200" dirty="0"/>
                    </a:p>
                  </a:txBody>
                  <a:tcPr/>
                </a:tc>
                <a:tc>
                  <a:txBody>
                    <a:bodyPr/>
                    <a:lstStyle/>
                    <a:p>
                      <a:pPr algn="ctr"/>
                      <a:r>
                        <a:rPr lang="ru-RU" sz="1200" dirty="0" smtClean="0"/>
                        <a:t>10</a:t>
                      </a:r>
                      <a:endParaRPr lang="en-US" sz="1200" dirty="0"/>
                    </a:p>
                  </a:txBody>
                  <a:tcPr/>
                </a:tc>
                <a:tc>
                  <a:txBody>
                    <a:bodyPr/>
                    <a:lstStyle/>
                    <a:p>
                      <a:pPr algn="ctr"/>
                      <a:r>
                        <a:rPr lang="ru-RU" sz="1200" dirty="0" smtClean="0"/>
                        <a:t>-</a:t>
                      </a:r>
                      <a:endParaRPr lang="en-US" sz="1200" dirty="0"/>
                    </a:p>
                  </a:txBody>
                  <a:tcPr/>
                </a:tc>
              </a:tr>
              <a:tr h="231495">
                <a:tc>
                  <a:txBody>
                    <a:bodyPr/>
                    <a:lstStyle/>
                    <a:p>
                      <a:pPr algn="ctr"/>
                      <a:r>
                        <a:rPr lang="ru-RU" sz="1200" dirty="0" smtClean="0"/>
                        <a:t>16 </a:t>
                      </a:r>
                      <a:r>
                        <a:rPr lang="ru-RU" sz="1200" dirty="0" err="1" smtClean="0"/>
                        <a:t>отц</a:t>
                      </a:r>
                      <a:endParaRPr lang="en-US" sz="1200" dirty="0"/>
                    </a:p>
                  </a:txBody>
                  <a:tcPr/>
                </a:tc>
                <a:tc>
                  <a:txBody>
                    <a:bodyPr/>
                    <a:lstStyle/>
                    <a:p>
                      <a:pPr algn="ctr"/>
                      <a:r>
                        <a:rPr lang="ru-RU" sz="1200" dirty="0" smtClean="0"/>
                        <a:t>1</a:t>
                      </a:r>
                      <a:endParaRPr lang="en-US" sz="1200" dirty="0"/>
                    </a:p>
                  </a:txBody>
                  <a:tcPr/>
                </a:tc>
                <a:tc>
                  <a:txBody>
                    <a:bodyPr/>
                    <a:lstStyle/>
                    <a:p>
                      <a:pPr algn="ctr"/>
                      <a:r>
                        <a:rPr lang="ru-RU" sz="1200" dirty="0" smtClean="0"/>
                        <a:t>-</a:t>
                      </a:r>
                      <a:endParaRPr lang="en-US" sz="1200" dirty="0"/>
                    </a:p>
                  </a:txBody>
                  <a:tcPr/>
                </a:tc>
              </a:tr>
              <a:tr h="231495">
                <a:tc>
                  <a:txBody>
                    <a:bodyPr/>
                    <a:lstStyle/>
                    <a:p>
                      <a:pPr algn="ctr"/>
                      <a:r>
                        <a:rPr lang="ru-RU" sz="1200" dirty="0" smtClean="0"/>
                        <a:t>20 </a:t>
                      </a:r>
                      <a:r>
                        <a:rPr lang="ru-RU" sz="1200" dirty="0" err="1" smtClean="0"/>
                        <a:t>отц</a:t>
                      </a:r>
                      <a:endParaRPr lang="en-US" sz="1200" dirty="0"/>
                    </a:p>
                  </a:txBody>
                  <a:tcPr/>
                </a:tc>
                <a:tc>
                  <a:txBody>
                    <a:bodyPr/>
                    <a:lstStyle/>
                    <a:p>
                      <a:pPr algn="ctr"/>
                      <a:r>
                        <a:rPr lang="ru-RU" sz="1200" dirty="0" smtClean="0"/>
                        <a:t>1</a:t>
                      </a:r>
                      <a:endParaRPr lang="en-US" sz="1200" dirty="0"/>
                    </a:p>
                  </a:txBody>
                  <a:tcPr/>
                </a:tc>
                <a:tc>
                  <a:txBody>
                    <a:bodyPr/>
                    <a:lstStyle/>
                    <a:p>
                      <a:pPr algn="ctr"/>
                      <a:r>
                        <a:rPr lang="ru-RU" sz="1200" dirty="0" smtClean="0"/>
                        <a:t>?</a:t>
                      </a:r>
                      <a:endParaRPr lang="en-US" sz="1200" dirty="0"/>
                    </a:p>
                  </a:txBody>
                  <a:tcPr/>
                </a:tc>
              </a:tr>
              <a:tr h="231495">
                <a:tc>
                  <a:txBody>
                    <a:bodyPr/>
                    <a:lstStyle/>
                    <a:p>
                      <a:pPr algn="ctr"/>
                      <a:r>
                        <a:rPr lang="ru-RU" sz="1200" dirty="0" smtClean="0"/>
                        <a:t>21 мат</a:t>
                      </a:r>
                      <a:endParaRPr lang="en-US" sz="1200" dirty="0"/>
                    </a:p>
                  </a:txBody>
                  <a:tcPr/>
                </a:tc>
                <a:tc>
                  <a:txBody>
                    <a:bodyPr/>
                    <a:lstStyle/>
                    <a:p>
                      <a:pPr algn="ctr"/>
                      <a:r>
                        <a:rPr lang="ru-RU" sz="1200" dirty="0" smtClean="0"/>
                        <a:t>3</a:t>
                      </a:r>
                      <a:endParaRPr lang="en-US" sz="1200" dirty="0"/>
                    </a:p>
                  </a:txBody>
                  <a:tcPr/>
                </a:tc>
                <a:tc>
                  <a:txBody>
                    <a:bodyPr/>
                    <a:lstStyle/>
                    <a:p>
                      <a:pPr algn="ctr"/>
                      <a:r>
                        <a:rPr lang="ru-RU" sz="1200" dirty="0" smtClean="0"/>
                        <a:t>-</a:t>
                      </a:r>
                      <a:endParaRPr lang="en-US" sz="1200" dirty="0"/>
                    </a:p>
                  </a:txBody>
                  <a:tcPr/>
                </a:tc>
              </a:tr>
              <a:tr h="231495">
                <a:tc>
                  <a:txBody>
                    <a:bodyPr/>
                    <a:lstStyle/>
                    <a:p>
                      <a:pPr algn="ctr"/>
                      <a:r>
                        <a:rPr lang="ru-RU" sz="1200" dirty="0" smtClean="0"/>
                        <a:t>21 </a:t>
                      </a:r>
                      <a:r>
                        <a:rPr lang="ru-RU" sz="1200" dirty="0" err="1" smtClean="0"/>
                        <a:t>отц</a:t>
                      </a:r>
                      <a:endParaRPr lang="en-US" sz="1200" dirty="0"/>
                    </a:p>
                  </a:txBody>
                  <a:tcPr/>
                </a:tc>
                <a:tc>
                  <a:txBody>
                    <a:bodyPr/>
                    <a:lstStyle/>
                    <a:p>
                      <a:pPr algn="ctr"/>
                      <a:r>
                        <a:rPr lang="ru-RU" sz="1200" dirty="0" smtClean="0"/>
                        <a:t>2</a:t>
                      </a:r>
                      <a:endParaRPr lang="en-US" sz="1200" dirty="0"/>
                    </a:p>
                  </a:txBody>
                  <a:tcPr/>
                </a:tc>
                <a:tc>
                  <a:txBody>
                    <a:bodyPr/>
                    <a:lstStyle/>
                    <a:p>
                      <a:pPr algn="ctr"/>
                      <a:r>
                        <a:rPr lang="ru-RU" sz="1200" dirty="0" smtClean="0"/>
                        <a:t>-</a:t>
                      </a:r>
                      <a:endParaRPr lang="en-US" sz="1200" dirty="0"/>
                    </a:p>
                  </a:txBody>
                  <a:tcPr/>
                </a:tc>
              </a:tr>
              <a:tr h="231495">
                <a:tc>
                  <a:txBody>
                    <a:bodyPr/>
                    <a:lstStyle/>
                    <a:p>
                      <a:pPr algn="ctr"/>
                      <a:r>
                        <a:rPr lang="ru-RU" sz="1200" dirty="0" smtClean="0"/>
                        <a:t>22 мат</a:t>
                      </a:r>
                      <a:endParaRPr lang="en-US" sz="1200" dirty="0"/>
                    </a:p>
                  </a:txBody>
                  <a:tcPr/>
                </a:tc>
                <a:tc>
                  <a:txBody>
                    <a:bodyPr/>
                    <a:lstStyle/>
                    <a:p>
                      <a:pPr algn="ctr"/>
                      <a:r>
                        <a:rPr lang="ru-RU" sz="1200" dirty="0" smtClean="0"/>
                        <a:t>3</a:t>
                      </a:r>
                      <a:endParaRPr lang="en-US" sz="1200" dirty="0"/>
                    </a:p>
                  </a:txBody>
                  <a:tcPr/>
                </a:tc>
                <a:tc>
                  <a:txBody>
                    <a:bodyPr/>
                    <a:lstStyle/>
                    <a:p>
                      <a:pPr algn="ctr"/>
                      <a:r>
                        <a:rPr lang="ru-RU" sz="1200" dirty="0" smtClean="0"/>
                        <a:t>-</a:t>
                      </a:r>
                      <a:endParaRPr lang="en-US" sz="1200" dirty="0"/>
                    </a:p>
                  </a:txBody>
                  <a:tcPr/>
                </a:tc>
              </a:tr>
              <a:tr h="231495">
                <a:tc>
                  <a:txBody>
                    <a:bodyPr/>
                    <a:lstStyle/>
                    <a:p>
                      <a:pPr algn="ctr"/>
                      <a:r>
                        <a:rPr lang="ru-RU" sz="1200" dirty="0" smtClean="0"/>
                        <a:t>22 </a:t>
                      </a:r>
                      <a:r>
                        <a:rPr lang="ru-RU" sz="1200" dirty="0" err="1" smtClean="0"/>
                        <a:t>отц</a:t>
                      </a:r>
                      <a:endParaRPr lang="en-US" sz="1200" dirty="0"/>
                    </a:p>
                  </a:txBody>
                  <a:tcPr/>
                </a:tc>
                <a:tc>
                  <a:txBody>
                    <a:bodyPr/>
                    <a:lstStyle/>
                    <a:p>
                      <a:pPr algn="ctr"/>
                      <a:r>
                        <a:rPr lang="ru-RU" sz="1200" dirty="0" smtClean="0"/>
                        <a:t>1</a:t>
                      </a:r>
                      <a:endParaRPr lang="en-US" sz="1200" dirty="0"/>
                    </a:p>
                  </a:txBody>
                  <a:tcPr/>
                </a:tc>
                <a:tc>
                  <a:txBody>
                    <a:bodyPr/>
                    <a:lstStyle/>
                    <a:p>
                      <a:pPr algn="ctr"/>
                      <a:r>
                        <a:rPr lang="ru-RU" sz="1200" dirty="0" smtClean="0"/>
                        <a:t>-</a:t>
                      </a:r>
                      <a:endParaRPr lang="en-US" sz="1200" dirty="0"/>
                    </a:p>
                  </a:txBody>
                  <a:tcPr/>
                </a:tc>
              </a:tr>
              <a:tr h="231495">
                <a:tc>
                  <a:txBody>
                    <a:bodyPr/>
                    <a:lstStyle/>
                    <a:p>
                      <a:pPr algn="ctr"/>
                      <a:r>
                        <a:rPr lang="ru-RU" sz="1200" dirty="0" smtClean="0"/>
                        <a:t>ХХ</a:t>
                      </a:r>
                      <a:r>
                        <a:rPr lang="ru-RU" sz="1200" baseline="0" dirty="0" smtClean="0"/>
                        <a:t> мат</a:t>
                      </a:r>
                      <a:endParaRPr lang="en-US" sz="1200" dirty="0"/>
                    </a:p>
                  </a:txBody>
                  <a:tcPr/>
                </a:tc>
                <a:tc>
                  <a:txBody>
                    <a:bodyPr/>
                    <a:lstStyle/>
                    <a:p>
                      <a:pPr algn="ctr"/>
                      <a:r>
                        <a:rPr lang="ru-RU" sz="1200" dirty="0" smtClean="0"/>
                        <a:t>3</a:t>
                      </a:r>
                      <a:endParaRPr lang="en-US" sz="1200" dirty="0"/>
                    </a:p>
                  </a:txBody>
                  <a:tcPr/>
                </a:tc>
                <a:tc>
                  <a:txBody>
                    <a:bodyPr/>
                    <a:lstStyle/>
                    <a:p>
                      <a:pPr algn="ctr"/>
                      <a:r>
                        <a:rPr lang="ru-RU" sz="1200" dirty="0" smtClean="0"/>
                        <a:t>-</a:t>
                      </a:r>
                      <a:endParaRPr lang="en-US" sz="1200" dirty="0"/>
                    </a:p>
                  </a:txBody>
                  <a:tcPr/>
                </a:tc>
              </a:tr>
              <a:tr h="231495">
                <a:tc>
                  <a:txBody>
                    <a:bodyPr/>
                    <a:lstStyle/>
                    <a:p>
                      <a:pPr algn="ctr"/>
                      <a:r>
                        <a:rPr lang="ru-RU" sz="1200" dirty="0" smtClean="0"/>
                        <a:t>ХХ </a:t>
                      </a:r>
                      <a:r>
                        <a:rPr lang="ru-RU" sz="1200" dirty="0" err="1" smtClean="0"/>
                        <a:t>отц</a:t>
                      </a:r>
                      <a:endParaRPr lang="en-US" sz="1200" dirty="0"/>
                    </a:p>
                  </a:txBody>
                  <a:tcPr/>
                </a:tc>
                <a:tc>
                  <a:txBody>
                    <a:bodyPr/>
                    <a:lstStyle/>
                    <a:p>
                      <a:pPr algn="ctr"/>
                      <a:r>
                        <a:rPr lang="ru-RU" sz="1200" dirty="0" smtClean="0"/>
                        <a:t>1</a:t>
                      </a:r>
                      <a:endParaRPr lang="en-US" sz="1200" dirty="0"/>
                    </a:p>
                  </a:txBody>
                  <a:tcPr/>
                </a:tc>
                <a:tc>
                  <a:txBody>
                    <a:bodyPr/>
                    <a:lstStyle/>
                    <a:p>
                      <a:pPr algn="ctr"/>
                      <a:r>
                        <a:rPr lang="ru-RU" sz="1200" dirty="0" smtClean="0"/>
                        <a:t>?</a:t>
                      </a:r>
                      <a:endParaRPr lang="en-US" sz="1200" dirty="0"/>
                    </a:p>
                  </a:txBody>
                  <a:tcPr/>
                </a:tc>
              </a:tr>
              <a:tr h="23149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t>XY </a:t>
                      </a:r>
                      <a:r>
                        <a:rPr lang="ru-RU" sz="1200" dirty="0" err="1" smtClean="0"/>
                        <a:t>отц</a:t>
                      </a:r>
                      <a:endParaRPr lang="en-US" sz="1200" dirty="0" smtClean="0"/>
                    </a:p>
                  </a:txBody>
                  <a:tcPr/>
                </a:tc>
                <a:tc>
                  <a:txBody>
                    <a:bodyPr/>
                    <a:lstStyle/>
                    <a:p>
                      <a:pPr algn="ctr"/>
                      <a:r>
                        <a:rPr lang="ru-RU" sz="1200" dirty="0" smtClean="0"/>
                        <a:t>1</a:t>
                      </a:r>
                      <a:endParaRPr lang="en-US" sz="1200" dirty="0"/>
                    </a:p>
                  </a:txBody>
                  <a:tcPr/>
                </a:tc>
                <a:tc>
                  <a:txBody>
                    <a:bodyPr/>
                    <a:lstStyle/>
                    <a:p>
                      <a:pPr algn="ctr"/>
                      <a:r>
                        <a:rPr lang="ru-RU" sz="1200" dirty="0" smtClean="0"/>
                        <a:t>-</a:t>
                      </a:r>
                      <a:endParaRPr lang="en-US" sz="1200" dirty="0"/>
                    </a:p>
                  </a:txBody>
                  <a:tcPr/>
                </a:tc>
              </a:tr>
              <a:tr h="231495">
                <a:tc gridSpan="3">
                  <a:txBody>
                    <a:bodyPr/>
                    <a:lstStyle/>
                    <a:p>
                      <a:pPr algn="ctr"/>
                      <a:endParaRPr lang="en-US" sz="1200" dirty="0"/>
                    </a:p>
                  </a:txBody>
                  <a:tcPr/>
                </a:tc>
                <a:tc hMerge="1">
                  <a:txBody>
                    <a:bodyPr/>
                    <a:lstStyle/>
                    <a:p>
                      <a:pPr algn="ctr"/>
                      <a:endParaRPr lang="en-US" sz="1400" dirty="0"/>
                    </a:p>
                  </a:txBody>
                  <a:tcPr/>
                </a:tc>
                <a:tc hMerge="1">
                  <a:txBody>
                    <a:bodyPr/>
                    <a:lstStyle/>
                    <a:p>
                      <a:pPr algn="ctr"/>
                      <a:endParaRPr lang="en-US" sz="1400" dirty="0"/>
                    </a:p>
                  </a:txBody>
                  <a:tcPr/>
                </a:tc>
              </a:tr>
            </a:tbl>
          </a:graphicData>
        </a:graphic>
      </p:graphicFrame>
      <p:sp>
        <p:nvSpPr>
          <p:cNvPr id="11" name="TextBox 10"/>
          <p:cNvSpPr txBox="1"/>
          <p:nvPr/>
        </p:nvSpPr>
        <p:spPr>
          <a:xfrm>
            <a:off x="3978177" y="1412776"/>
            <a:ext cx="5159817" cy="307777"/>
          </a:xfrm>
          <a:prstGeom prst="rect">
            <a:avLst/>
          </a:prstGeom>
          <a:noFill/>
        </p:spPr>
        <p:txBody>
          <a:bodyPr wrap="square" rtlCol="0">
            <a:spAutoFit/>
          </a:bodyPr>
          <a:lstStyle/>
          <a:p>
            <a:pPr algn="ctr"/>
            <a:r>
              <a:rPr lang="ru-RU" sz="1400" dirty="0" smtClean="0"/>
              <a:t>Известные случаи ОРД и эффект импринтинга у человека* </a:t>
            </a:r>
            <a:endParaRPr lang="en-US" sz="1400" dirty="0"/>
          </a:p>
        </p:txBody>
      </p:sp>
      <p:sp>
        <p:nvSpPr>
          <p:cNvPr id="12" name="TextBox 11"/>
          <p:cNvSpPr txBox="1"/>
          <p:nvPr/>
        </p:nvSpPr>
        <p:spPr>
          <a:xfrm>
            <a:off x="3984183" y="6165304"/>
            <a:ext cx="5159817" cy="461665"/>
          </a:xfrm>
          <a:prstGeom prst="rect">
            <a:avLst/>
          </a:prstGeom>
          <a:noFill/>
        </p:spPr>
        <p:txBody>
          <a:bodyPr wrap="square" rtlCol="0">
            <a:spAutoFit/>
          </a:bodyPr>
          <a:lstStyle/>
          <a:p>
            <a:r>
              <a:rPr lang="ru-RU" sz="1200" dirty="0" smtClean="0"/>
              <a:t>* - «+» </a:t>
            </a:r>
            <a:r>
              <a:rPr lang="en-US" sz="1200" dirty="0" smtClean="0"/>
              <a:t>–</a:t>
            </a:r>
            <a:r>
              <a:rPr lang="ru-RU" sz="1200" dirty="0" smtClean="0"/>
              <a:t> установленный эффект, «-» - маловероятный эффект, «?» - возможный эффект </a:t>
            </a:r>
            <a:endParaRPr lang="en-US" sz="1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0"/>
            <a:ext cx="9144000" cy="1200329"/>
          </a:xfrm>
          <a:prstGeom prst="rect">
            <a:avLst/>
          </a:prstGeom>
          <a:noFill/>
        </p:spPr>
        <p:txBody>
          <a:bodyPr wrap="square" rtlCol="0">
            <a:spAutoFit/>
          </a:bodyPr>
          <a:lstStyle/>
          <a:p>
            <a:pPr algn="ctr"/>
            <a:r>
              <a:rPr lang="ru-RU" sz="3600" b="1" dirty="0" smtClean="0"/>
              <a:t>Болезни, </a:t>
            </a:r>
            <a:r>
              <a:rPr lang="ru-RU" sz="3600" b="1" dirty="0"/>
              <a:t>связанные с нарушением импринтинга у человека </a:t>
            </a:r>
          </a:p>
        </p:txBody>
      </p:sp>
      <p:graphicFrame>
        <p:nvGraphicFramePr>
          <p:cNvPr id="3" name="Таблица 2"/>
          <p:cNvGraphicFramePr>
            <a:graphicFrameLocks noGrp="1"/>
          </p:cNvGraphicFramePr>
          <p:nvPr>
            <p:extLst>
              <p:ext uri="{D42A27DB-BD31-4B8C-83A1-F6EECF244321}">
                <p14:modId xmlns="" xmlns:p14="http://schemas.microsoft.com/office/powerpoint/2010/main" val="1303028458"/>
              </p:ext>
            </p:extLst>
          </p:nvPr>
        </p:nvGraphicFramePr>
        <p:xfrm>
          <a:off x="107504" y="1484784"/>
          <a:ext cx="8928992" cy="4754880"/>
        </p:xfrm>
        <a:graphic>
          <a:graphicData uri="http://schemas.openxmlformats.org/drawingml/2006/table">
            <a:tbl>
              <a:tblPr firstRow="1" bandRow="1">
                <a:tableStyleId>{073A0DAA-6AF3-43AB-8588-CEC1D06C72B9}</a:tableStyleId>
              </a:tblPr>
              <a:tblGrid>
                <a:gridCol w="2184754"/>
                <a:gridCol w="2490686"/>
                <a:gridCol w="1335982"/>
                <a:gridCol w="2917570"/>
              </a:tblGrid>
              <a:tr h="212949">
                <a:tc>
                  <a:txBody>
                    <a:bodyPr/>
                    <a:lstStyle/>
                    <a:p>
                      <a:pPr algn="ctr"/>
                      <a:r>
                        <a:rPr lang="ru-RU" dirty="0" smtClean="0"/>
                        <a:t>Нарушение</a:t>
                      </a:r>
                      <a:endParaRPr lang="ru-RU" dirty="0"/>
                    </a:p>
                  </a:txBody>
                  <a:tcPr/>
                </a:tc>
                <a:tc>
                  <a:txBody>
                    <a:bodyPr/>
                    <a:lstStyle/>
                    <a:p>
                      <a:pPr algn="ctr"/>
                      <a:r>
                        <a:rPr lang="ru-RU" dirty="0" smtClean="0"/>
                        <a:t>Ген</a:t>
                      </a:r>
                      <a:endParaRPr lang="ru-RU" dirty="0"/>
                    </a:p>
                  </a:txBody>
                  <a:tcPr/>
                </a:tc>
                <a:tc>
                  <a:txBody>
                    <a:bodyPr/>
                    <a:lstStyle/>
                    <a:p>
                      <a:pPr algn="ctr"/>
                      <a:r>
                        <a:rPr lang="ru-RU" dirty="0" smtClean="0"/>
                        <a:t>Локус</a:t>
                      </a:r>
                      <a:endParaRPr lang="ru-RU" dirty="0"/>
                    </a:p>
                  </a:txBody>
                  <a:tcPr/>
                </a:tc>
                <a:tc>
                  <a:txBody>
                    <a:bodyPr/>
                    <a:lstStyle/>
                    <a:p>
                      <a:pPr algn="ctr"/>
                      <a:r>
                        <a:rPr lang="ru-RU" dirty="0" smtClean="0"/>
                        <a:t>Затронутые</a:t>
                      </a:r>
                      <a:r>
                        <a:rPr lang="ru-RU" baseline="0" dirty="0" smtClean="0"/>
                        <a:t> </a:t>
                      </a:r>
                      <a:r>
                        <a:rPr lang="ru-RU" dirty="0" smtClean="0"/>
                        <a:t>гены</a:t>
                      </a:r>
                      <a:endParaRPr lang="ru-RU" dirty="0"/>
                    </a:p>
                  </a:txBody>
                  <a:tcPr/>
                </a:tc>
              </a:tr>
              <a:tr h="532372">
                <a:tc>
                  <a:txBody>
                    <a:bodyPr/>
                    <a:lstStyle/>
                    <a:p>
                      <a:r>
                        <a:rPr lang="ru-RU" dirty="0" smtClean="0"/>
                        <a:t>Синдром </a:t>
                      </a:r>
                    </a:p>
                    <a:p>
                      <a:r>
                        <a:rPr lang="ru-RU" dirty="0" err="1" smtClean="0"/>
                        <a:t>Прадера</a:t>
                      </a:r>
                      <a:r>
                        <a:rPr lang="ru-RU" dirty="0" smtClean="0"/>
                        <a:t>-Вилли</a:t>
                      </a:r>
                      <a:endParaRPr lang="ru-RU" dirty="0"/>
                    </a:p>
                  </a:txBody>
                  <a:tcPr anchor="ctr"/>
                </a:tc>
                <a:tc>
                  <a:txBody>
                    <a:bodyPr/>
                    <a:lstStyle/>
                    <a:p>
                      <a:r>
                        <a:rPr lang="ru-RU" dirty="0" smtClean="0"/>
                        <a:t>Делеция, </a:t>
                      </a:r>
                      <a:r>
                        <a:rPr lang="en-US" dirty="0" smtClean="0"/>
                        <a:t>UPD</a:t>
                      </a:r>
                      <a:r>
                        <a:rPr lang="en-US" baseline="0" dirty="0" smtClean="0"/>
                        <a:t> mat</a:t>
                      </a:r>
                      <a:r>
                        <a:rPr lang="ru-RU" baseline="0" dirty="0" smtClean="0"/>
                        <a:t> (однородительская материнская дисомия)</a:t>
                      </a:r>
                      <a:endParaRPr lang="ru-RU" dirty="0"/>
                    </a:p>
                  </a:txBody>
                  <a:tcPr anchor="ctr"/>
                </a:tc>
                <a:tc>
                  <a:txBody>
                    <a:bodyPr/>
                    <a:lstStyle/>
                    <a:p>
                      <a:pPr algn="ctr"/>
                      <a:r>
                        <a:rPr lang="ru-RU" dirty="0" smtClean="0"/>
                        <a:t>15</a:t>
                      </a:r>
                      <a:r>
                        <a:rPr lang="en-US" dirty="0" smtClean="0"/>
                        <a:t>q11-q13</a:t>
                      </a:r>
                      <a:endParaRPr lang="ru-RU" dirty="0"/>
                    </a:p>
                  </a:txBody>
                  <a:tcPr anchor="ctr"/>
                </a:tc>
                <a:tc>
                  <a:txBody>
                    <a:bodyPr/>
                    <a:lstStyle/>
                    <a:p>
                      <a:pPr algn="ctr"/>
                      <a:r>
                        <a:rPr lang="en-US" dirty="0" smtClean="0"/>
                        <a:t>SNRPN, NDN</a:t>
                      </a:r>
                      <a:endParaRPr lang="ru-RU" dirty="0"/>
                    </a:p>
                  </a:txBody>
                  <a:tcPr anchor="ctr"/>
                </a:tc>
              </a:tr>
              <a:tr h="532372">
                <a:tc>
                  <a:txBody>
                    <a:bodyPr/>
                    <a:lstStyle/>
                    <a:p>
                      <a:r>
                        <a:rPr lang="ru-RU" dirty="0" smtClean="0"/>
                        <a:t>Синдром</a:t>
                      </a:r>
                      <a:r>
                        <a:rPr lang="ru-RU" baseline="0" dirty="0" smtClean="0"/>
                        <a:t> </a:t>
                      </a:r>
                      <a:r>
                        <a:rPr lang="ru-RU" baseline="0" dirty="0" err="1" smtClean="0"/>
                        <a:t>Ангельмана</a:t>
                      </a:r>
                      <a:endParaRPr lang="ru-RU" dirty="0"/>
                    </a:p>
                  </a:txBody>
                  <a:tcPr anchor="ctr"/>
                </a:tc>
                <a:tc>
                  <a:txBody>
                    <a:bodyPr/>
                    <a:lstStyle/>
                    <a:p>
                      <a:r>
                        <a:rPr lang="ru-RU" dirty="0" smtClean="0"/>
                        <a:t>Делеция, </a:t>
                      </a:r>
                      <a:r>
                        <a:rPr lang="en-US" dirty="0" smtClean="0"/>
                        <a:t>UPD</a:t>
                      </a:r>
                      <a:r>
                        <a:rPr lang="ru-RU" dirty="0" smtClean="0"/>
                        <a:t> </a:t>
                      </a:r>
                      <a:r>
                        <a:rPr lang="en-US" dirty="0" smtClean="0"/>
                        <a:t>pat</a:t>
                      </a:r>
                      <a:r>
                        <a:rPr lang="ru-RU" dirty="0" smtClean="0"/>
                        <a:t>,</a:t>
                      </a:r>
                      <a:r>
                        <a:rPr lang="ru-RU" baseline="0" dirty="0" smtClean="0"/>
                        <a:t> точечная мутация, дупликация</a:t>
                      </a:r>
                      <a:endParaRPr lang="ru-RU"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15</a:t>
                      </a:r>
                      <a:r>
                        <a:rPr lang="en-US" dirty="0" smtClean="0"/>
                        <a:t>q11-q13</a:t>
                      </a:r>
                      <a:endParaRPr lang="ru-RU" dirty="0" smtClean="0"/>
                    </a:p>
                    <a:p>
                      <a:pPr algn="ctr"/>
                      <a:endParaRPr lang="ru-RU" dirty="0"/>
                    </a:p>
                  </a:txBody>
                  <a:tcPr anchor="ctr"/>
                </a:tc>
                <a:tc>
                  <a:txBody>
                    <a:bodyPr/>
                    <a:lstStyle/>
                    <a:p>
                      <a:pPr algn="ctr"/>
                      <a:r>
                        <a:rPr lang="en-US" dirty="0" smtClean="0"/>
                        <a:t>UBE3A</a:t>
                      </a:r>
                      <a:endParaRPr lang="ru-RU" dirty="0"/>
                    </a:p>
                  </a:txBody>
                  <a:tcPr anchor="ctr"/>
                </a:tc>
              </a:tr>
              <a:tr h="37266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Синдром</a:t>
                      </a:r>
                      <a:r>
                        <a:rPr lang="ru-RU"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t>Видемана-</a:t>
                      </a:r>
                      <a:r>
                        <a:rPr lang="ru-RU" sz="1800" dirty="0" err="1" smtClean="0"/>
                        <a:t>Беквита</a:t>
                      </a:r>
                      <a:endParaRPr lang="ru-RU" sz="1800" dirty="0" smtClean="0"/>
                    </a:p>
                    <a:p>
                      <a:endParaRPr lang="ru-RU" dirty="0"/>
                    </a:p>
                  </a:txBody>
                  <a:tcPr anchor="ctr"/>
                </a:tc>
                <a:tc>
                  <a:txBody>
                    <a:bodyPr/>
                    <a:lstStyle/>
                    <a:p>
                      <a:r>
                        <a:rPr lang="en-US" dirty="0" smtClean="0"/>
                        <a:t>UPD</a:t>
                      </a:r>
                      <a:r>
                        <a:rPr lang="ru-RU" dirty="0" smtClean="0"/>
                        <a:t> </a:t>
                      </a:r>
                      <a:r>
                        <a:rPr lang="en-US" dirty="0" smtClean="0"/>
                        <a:t>pat</a:t>
                      </a:r>
                      <a:r>
                        <a:rPr lang="ru-RU" dirty="0" smtClean="0"/>
                        <a:t>, дупликация </a:t>
                      </a:r>
                      <a:r>
                        <a:rPr lang="ru-RU" dirty="0" smtClean="0"/>
                        <a:t>11</a:t>
                      </a:r>
                      <a:r>
                        <a:rPr lang="en-US" dirty="0" smtClean="0"/>
                        <a:t>p1</a:t>
                      </a:r>
                      <a:r>
                        <a:rPr lang="ru-RU" baseline="0" dirty="0" smtClean="0"/>
                        <a:t>5.5</a:t>
                      </a:r>
                      <a:endParaRPr lang="ru-RU" dirty="0"/>
                    </a:p>
                  </a:txBody>
                  <a:tcPr anchor="ctr"/>
                </a:tc>
                <a:tc rowSpan="2">
                  <a:txBody>
                    <a:bodyPr/>
                    <a:lstStyle/>
                    <a:p>
                      <a:pPr algn="ctr"/>
                      <a:r>
                        <a:rPr lang="ru-RU" dirty="0" smtClean="0"/>
                        <a:t>11</a:t>
                      </a:r>
                      <a:r>
                        <a:rPr lang="en-US" dirty="0" smtClean="0"/>
                        <a:t>p1</a:t>
                      </a:r>
                      <a:r>
                        <a:rPr lang="ru-RU" baseline="0" dirty="0" smtClean="0"/>
                        <a:t>5.5</a:t>
                      </a:r>
                      <a:endParaRPr lang="ru-RU" dirty="0"/>
                    </a:p>
                  </a:txBody>
                  <a:tcPr anchor="ctr"/>
                </a:tc>
                <a:tc rowSpan="2">
                  <a:txBody>
                    <a:bodyPr/>
                    <a:lstStyle/>
                    <a:p>
                      <a:pPr algn="ctr"/>
                      <a:r>
                        <a:rPr lang="en-US" dirty="0" smtClean="0"/>
                        <a:t>ICF2</a:t>
                      </a:r>
                      <a:r>
                        <a:rPr lang="ru-RU" dirty="0" smtClean="0"/>
                        <a:t>,</a:t>
                      </a:r>
                      <a:r>
                        <a:rPr lang="ru-RU" baseline="0" dirty="0" smtClean="0"/>
                        <a:t> </a:t>
                      </a:r>
                      <a:r>
                        <a:rPr lang="en-US" baseline="0" dirty="0" smtClean="0"/>
                        <a:t>CDKN7C</a:t>
                      </a:r>
                      <a:endParaRPr lang="ru-RU" dirty="0"/>
                    </a:p>
                  </a:txBody>
                  <a:tcPr anchor="ctr"/>
                </a:tc>
              </a:tr>
              <a:tr h="372660">
                <a:tc vMerge="1">
                  <a:txBody>
                    <a:bodyPr/>
                    <a:lstStyle/>
                    <a:p>
                      <a:endParaRPr lang="ru-RU"/>
                    </a:p>
                  </a:txBody>
                  <a:tcPr/>
                </a:tc>
                <a:tc>
                  <a:txBody>
                    <a:bodyPr/>
                    <a:lstStyle/>
                    <a:p>
                      <a:r>
                        <a:rPr lang="ru-RU" dirty="0" err="1" smtClean="0"/>
                        <a:t>Транслокация</a:t>
                      </a:r>
                      <a:r>
                        <a:rPr lang="ru-RU" dirty="0" smtClean="0"/>
                        <a:t>, точечная мутация</a:t>
                      </a:r>
                      <a:endParaRPr lang="ru-RU" dirty="0"/>
                    </a:p>
                  </a:txBody>
                  <a:tcPr anchor="ctr"/>
                </a:tc>
                <a:tc vMerge="1">
                  <a:txBody>
                    <a:bodyPr/>
                    <a:lstStyle/>
                    <a:p>
                      <a:endParaRPr lang="ru-RU" dirty="0"/>
                    </a:p>
                  </a:txBody>
                  <a:tcPr/>
                </a:tc>
                <a:tc vMerge="1">
                  <a:txBody>
                    <a:bodyPr/>
                    <a:lstStyle/>
                    <a:p>
                      <a:pPr algn="ctr"/>
                      <a:endParaRPr lang="ru-RU" dirty="0"/>
                    </a:p>
                  </a:txBody>
                  <a:tcPr/>
                </a:tc>
              </a:tr>
              <a:tr h="390599">
                <a:tc rowSpan="2">
                  <a:txBody>
                    <a:bodyPr/>
                    <a:lstStyle/>
                    <a:p>
                      <a:r>
                        <a:rPr lang="ru-RU" dirty="0" smtClean="0"/>
                        <a:t>Синдром</a:t>
                      </a:r>
                      <a:r>
                        <a:rPr lang="ru-RU" baseline="0" dirty="0" smtClean="0"/>
                        <a:t> </a:t>
                      </a:r>
                    </a:p>
                    <a:p>
                      <a:r>
                        <a:rPr lang="ru-RU" baseline="0" dirty="0" err="1" smtClean="0"/>
                        <a:t>Силвера</a:t>
                      </a:r>
                      <a:r>
                        <a:rPr lang="ru-RU" baseline="0" dirty="0" smtClean="0"/>
                        <a:t>-Рассела</a:t>
                      </a:r>
                      <a:endParaRPr lang="ru-RU" dirty="0"/>
                    </a:p>
                  </a:txBody>
                  <a:tcPr anchor="ctr"/>
                </a:tc>
                <a:tc>
                  <a:txBody>
                    <a:bodyPr/>
                    <a:lstStyle/>
                    <a:p>
                      <a:r>
                        <a:rPr lang="en-US" dirty="0" smtClean="0"/>
                        <a:t>UPD</a:t>
                      </a:r>
                      <a:r>
                        <a:rPr lang="ru-RU" dirty="0" smtClean="0"/>
                        <a:t> </a:t>
                      </a:r>
                      <a:r>
                        <a:rPr lang="en-US" dirty="0" smtClean="0"/>
                        <a:t>mat</a:t>
                      </a:r>
                      <a:r>
                        <a:rPr lang="ru-RU" dirty="0" smtClean="0"/>
                        <a:t>, </a:t>
                      </a:r>
                      <a:r>
                        <a:rPr lang="ru-RU" dirty="0" err="1" smtClean="0"/>
                        <a:t>транслокация</a:t>
                      </a:r>
                      <a:r>
                        <a:rPr lang="ru-RU" dirty="0" smtClean="0"/>
                        <a:t> дупликации, инверсия</a:t>
                      </a:r>
                      <a:endParaRPr lang="ru-RU" dirty="0"/>
                    </a:p>
                  </a:txBody>
                  <a:tcPr anchor="ctr"/>
                </a:tc>
                <a:tc>
                  <a:txBody>
                    <a:bodyPr/>
                    <a:lstStyle/>
                    <a:p>
                      <a:pPr algn="ctr"/>
                      <a:r>
                        <a:rPr lang="en-US" dirty="0" smtClean="0"/>
                        <a:t>7p11.</a:t>
                      </a:r>
                      <a:r>
                        <a:rPr lang="ru-RU" dirty="0" smtClean="0"/>
                        <a:t>2</a:t>
                      </a:r>
                      <a:endParaRPr lang="ru-RU" dirty="0"/>
                    </a:p>
                  </a:txBody>
                  <a:tcPr anchor="ctr"/>
                </a:tc>
                <a:tc>
                  <a:txBody>
                    <a:bodyPr/>
                    <a:lstStyle/>
                    <a:p>
                      <a:pPr algn="ctr"/>
                      <a:r>
                        <a:rPr lang="ru-RU" dirty="0" smtClean="0"/>
                        <a:t>Несколько возможных кандидатов на участке</a:t>
                      </a:r>
                      <a:endParaRPr lang="ru-RU" dirty="0"/>
                    </a:p>
                  </a:txBody>
                  <a:tcPr anchor="ctr"/>
                </a:tc>
              </a:tr>
              <a:tr h="372660">
                <a:tc vMerge="1">
                  <a:txBody>
                    <a:bodyPr/>
                    <a:lstStyle/>
                    <a:p>
                      <a:endParaRPr lang="ru-RU"/>
                    </a:p>
                  </a:txBody>
                  <a:tcPr/>
                </a:tc>
                <a:tc>
                  <a:txBody>
                    <a:bodyPr/>
                    <a:lstStyle/>
                    <a:p>
                      <a:r>
                        <a:rPr lang="ru-RU" dirty="0" err="1" smtClean="0"/>
                        <a:t>Эпимутация</a:t>
                      </a:r>
                      <a:endParaRPr lang="ru-RU" dirty="0"/>
                    </a:p>
                  </a:txBody>
                  <a:tcPr anchor="ctr"/>
                </a:tc>
                <a:tc>
                  <a:txBody>
                    <a:bodyPr/>
                    <a:lstStyle/>
                    <a:p>
                      <a:pPr algn="ctr"/>
                      <a:r>
                        <a:rPr lang="ru-RU" dirty="0" smtClean="0"/>
                        <a:t>11</a:t>
                      </a:r>
                      <a:r>
                        <a:rPr lang="en-US" dirty="0" smtClean="0"/>
                        <a:t>p15.5</a:t>
                      </a:r>
                      <a:endParaRPr lang="ru-RU" dirty="0"/>
                    </a:p>
                  </a:txBody>
                  <a:tcPr anchor="ctr"/>
                </a:tc>
                <a:tc>
                  <a:txBody>
                    <a:bodyPr/>
                    <a:lstStyle/>
                    <a:p>
                      <a:pPr algn="ctr"/>
                      <a:r>
                        <a:rPr lang="ru-RU" dirty="0" err="1" smtClean="0"/>
                        <a:t>Биаллельная</a:t>
                      </a:r>
                      <a:r>
                        <a:rPr lang="ru-RU" dirty="0" smtClean="0"/>
                        <a:t> экспрессия </a:t>
                      </a:r>
                      <a:r>
                        <a:rPr lang="en-US" dirty="0" smtClean="0"/>
                        <a:t>H19</a:t>
                      </a:r>
                      <a:r>
                        <a:rPr lang="ru-RU" dirty="0" smtClean="0"/>
                        <a:t> и</a:t>
                      </a:r>
                      <a:r>
                        <a:rPr lang="ru-RU" baseline="0" dirty="0" smtClean="0"/>
                        <a:t> уменьшение  </a:t>
                      </a:r>
                      <a:r>
                        <a:rPr lang="en-US" baseline="0" dirty="0" smtClean="0"/>
                        <a:t>ICF2</a:t>
                      </a:r>
                      <a:endParaRPr lang="ru-RU" dirty="0"/>
                    </a:p>
                  </a:txBody>
                  <a:tcPr anchor="ct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8640"/>
            <a:ext cx="9144000" cy="584776"/>
          </a:xfrm>
          <a:prstGeom prst="rect">
            <a:avLst/>
          </a:prstGeom>
          <a:noFill/>
        </p:spPr>
        <p:txBody>
          <a:bodyPr wrap="square" rtlCol="0">
            <a:spAutoFit/>
          </a:bodyPr>
          <a:lstStyle/>
          <a:p>
            <a:pPr algn="ctr"/>
            <a:r>
              <a:rPr lang="ru-RU" sz="3200" b="1" dirty="0" smtClean="0">
                <a:latin typeface="Calibri"/>
                <a:cs typeface="Calibri"/>
              </a:rPr>
              <a:t>Молекулярная организация района 15(</a:t>
            </a:r>
            <a:r>
              <a:rPr lang="en-US" sz="3200" b="1" dirty="0" smtClean="0">
                <a:latin typeface="Calibri"/>
                <a:cs typeface="Calibri"/>
              </a:rPr>
              <a:t>q</a:t>
            </a:r>
            <a:r>
              <a:rPr lang="ru-RU" sz="3200" b="1" dirty="0" smtClean="0">
                <a:latin typeface="Calibri"/>
                <a:cs typeface="Calibri"/>
              </a:rPr>
              <a:t>11-</a:t>
            </a:r>
            <a:r>
              <a:rPr lang="en-US" sz="3200" b="1" dirty="0" smtClean="0">
                <a:latin typeface="Calibri"/>
                <a:cs typeface="Calibri"/>
              </a:rPr>
              <a:t>q</a:t>
            </a:r>
            <a:r>
              <a:rPr lang="ru-RU" sz="3200" b="1" dirty="0" smtClean="0">
                <a:latin typeface="Calibri"/>
                <a:cs typeface="Calibri"/>
              </a:rPr>
              <a:t>13)</a:t>
            </a:r>
            <a:endParaRPr lang="ru-RU" sz="3200" b="1" dirty="0"/>
          </a:p>
        </p:txBody>
      </p:sp>
      <p:grpSp>
        <p:nvGrpSpPr>
          <p:cNvPr id="77" name="Group 74"/>
          <p:cNvGrpSpPr>
            <a:grpSpLocks/>
          </p:cNvGrpSpPr>
          <p:nvPr/>
        </p:nvGrpSpPr>
        <p:grpSpPr bwMode="auto">
          <a:xfrm>
            <a:off x="1928794" y="5214950"/>
            <a:ext cx="381000" cy="228600"/>
            <a:chOff x="1473" y="11920"/>
            <a:chExt cx="710" cy="528"/>
          </a:xfrm>
        </p:grpSpPr>
        <p:sp>
          <p:nvSpPr>
            <p:cNvPr id="78" name="Rectangle 75"/>
            <p:cNvSpPr>
              <a:spLocks noChangeArrowheads="1"/>
            </p:cNvSpPr>
            <p:nvPr/>
          </p:nvSpPr>
          <p:spPr bwMode="auto">
            <a:xfrm>
              <a:off x="1473" y="12164"/>
              <a:ext cx="710" cy="284"/>
            </a:xfrm>
            <a:prstGeom prst="rect">
              <a:avLst/>
            </a:prstGeom>
            <a:solidFill>
              <a:srgbClr val="00FF00"/>
            </a:solidFill>
            <a:ln w="19050">
              <a:solidFill>
                <a:srgbClr val="000000"/>
              </a:solidFill>
              <a:miter lim="800000"/>
              <a:headEnd/>
              <a:tailEnd/>
            </a:ln>
          </p:spPr>
          <p:txBody>
            <a:bodyPr/>
            <a:lstStyle/>
            <a:p>
              <a:endParaRPr lang="ru-RU"/>
            </a:p>
          </p:txBody>
        </p:sp>
        <p:sp>
          <p:nvSpPr>
            <p:cNvPr id="79" name="Line 76"/>
            <p:cNvSpPr>
              <a:spLocks noChangeShapeType="1"/>
            </p:cNvSpPr>
            <p:nvPr/>
          </p:nvSpPr>
          <p:spPr bwMode="auto">
            <a:xfrm flipV="1">
              <a:off x="1480" y="11920"/>
              <a:ext cx="0" cy="220"/>
            </a:xfrm>
            <a:prstGeom prst="line">
              <a:avLst/>
            </a:prstGeom>
            <a:noFill/>
            <a:ln w="9525">
              <a:solidFill>
                <a:srgbClr val="000000"/>
              </a:solidFill>
              <a:round/>
              <a:headEnd/>
              <a:tailEnd/>
            </a:ln>
          </p:spPr>
          <p:txBody>
            <a:bodyPr/>
            <a:lstStyle/>
            <a:p>
              <a:endParaRPr lang="ru-RU"/>
            </a:p>
          </p:txBody>
        </p:sp>
        <p:sp>
          <p:nvSpPr>
            <p:cNvPr id="80" name="Line 77"/>
            <p:cNvSpPr>
              <a:spLocks noChangeShapeType="1"/>
            </p:cNvSpPr>
            <p:nvPr/>
          </p:nvSpPr>
          <p:spPr bwMode="auto">
            <a:xfrm>
              <a:off x="1500" y="11940"/>
              <a:ext cx="340" cy="0"/>
            </a:xfrm>
            <a:prstGeom prst="line">
              <a:avLst/>
            </a:prstGeom>
            <a:noFill/>
            <a:ln w="9525">
              <a:solidFill>
                <a:srgbClr val="000000"/>
              </a:solidFill>
              <a:round/>
              <a:headEnd/>
              <a:tailEnd type="triangle" w="med" len="med"/>
            </a:ln>
          </p:spPr>
          <p:txBody>
            <a:bodyPr/>
            <a:lstStyle/>
            <a:p>
              <a:endParaRPr lang="ru-RU"/>
            </a:p>
          </p:txBody>
        </p:sp>
      </p:grpSp>
      <p:sp>
        <p:nvSpPr>
          <p:cNvPr id="81" name="Rectangle 78"/>
          <p:cNvSpPr>
            <a:spLocks noChangeArrowheads="1"/>
          </p:cNvSpPr>
          <p:nvPr/>
        </p:nvSpPr>
        <p:spPr bwMode="auto">
          <a:xfrm>
            <a:off x="1928794" y="5643578"/>
            <a:ext cx="304800" cy="152400"/>
          </a:xfrm>
          <a:prstGeom prst="rect">
            <a:avLst/>
          </a:prstGeom>
          <a:solidFill>
            <a:srgbClr val="FF0000"/>
          </a:solidFill>
          <a:ln w="9525">
            <a:solidFill>
              <a:srgbClr val="000000"/>
            </a:solidFill>
            <a:miter lim="800000"/>
            <a:headEnd/>
            <a:tailEnd/>
          </a:ln>
        </p:spPr>
        <p:txBody>
          <a:bodyPr/>
          <a:lstStyle/>
          <a:p>
            <a:endParaRPr lang="ru-RU"/>
          </a:p>
        </p:txBody>
      </p:sp>
      <p:sp>
        <p:nvSpPr>
          <p:cNvPr id="82" name="AutoShape 79"/>
          <p:cNvSpPr>
            <a:spLocks noChangeArrowheads="1"/>
          </p:cNvSpPr>
          <p:nvPr/>
        </p:nvSpPr>
        <p:spPr bwMode="auto">
          <a:xfrm flipH="1">
            <a:off x="2000232" y="6000768"/>
            <a:ext cx="157151" cy="428628"/>
          </a:xfrm>
          <a:prstGeom prst="downArrow">
            <a:avLst>
              <a:gd name="adj1" fmla="val 50000"/>
              <a:gd name="adj2" fmla="val 90625"/>
            </a:avLst>
          </a:prstGeom>
          <a:solidFill>
            <a:srgbClr val="000000"/>
          </a:solidFill>
          <a:ln w="9525">
            <a:solidFill>
              <a:srgbClr val="000000"/>
            </a:solidFill>
            <a:miter lim="800000"/>
            <a:headEnd/>
            <a:tailEnd/>
          </a:ln>
        </p:spPr>
        <p:txBody>
          <a:bodyPr/>
          <a:lstStyle/>
          <a:p>
            <a:endParaRPr lang="ru-RU"/>
          </a:p>
        </p:txBody>
      </p:sp>
      <p:sp>
        <p:nvSpPr>
          <p:cNvPr id="83" name="TextBox 82"/>
          <p:cNvSpPr txBox="1"/>
          <p:nvPr/>
        </p:nvSpPr>
        <p:spPr>
          <a:xfrm>
            <a:off x="2643174" y="5214950"/>
            <a:ext cx="1752596" cy="338554"/>
          </a:xfrm>
          <a:prstGeom prst="rect">
            <a:avLst/>
          </a:prstGeom>
          <a:noFill/>
        </p:spPr>
        <p:txBody>
          <a:bodyPr wrap="square" rtlCol="0">
            <a:spAutoFit/>
          </a:bodyPr>
          <a:lstStyle/>
          <a:p>
            <a:r>
              <a:rPr lang="ru-RU" sz="1600" dirty="0" smtClean="0">
                <a:latin typeface="Calibri"/>
                <a:cs typeface="Calibri"/>
              </a:rPr>
              <a:t>экспрессия гена</a:t>
            </a:r>
            <a:endParaRPr lang="ru-RU" sz="1600" dirty="0"/>
          </a:p>
        </p:txBody>
      </p:sp>
      <p:sp>
        <p:nvSpPr>
          <p:cNvPr id="84" name="TextBox 83"/>
          <p:cNvSpPr txBox="1"/>
          <p:nvPr/>
        </p:nvSpPr>
        <p:spPr>
          <a:xfrm>
            <a:off x="2643174" y="5572140"/>
            <a:ext cx="2640595" cy="338554"/>
          </a:xfrm>
          <a:prstGeom prst="rect">
            <a:avLst/>
          </a:prstGeom>
          <a:noFill/>
        </p:spPr>
        <p:txBody>
          <a:bodyPr wrap="square" rtlCol="0">
            <a:spAutoFit/>
          </a:bodyPr>
          <a:lstStyle/>
          <a:p>
            <a:r>
              <a:rPr lang="ru-RU" sz="1600" dirty="0" smtClean="0">
                <a:latin typeface="Calibri"/>
                <a:cs typeface="Calibri"/>
              </a:rPr>
              <a:t>отсутствие экспрессии гена</a:t>
            </a:r>
            <a:endParaRPr lang="ru-RU" sz="1600" dirty="0"/>
          </a:p>
        </p:txBody>
      </p:sp>
      <p:sp>
        <p:nvSpPr>
          <p:cNvPr id="85" name="TextBox 84"/>
          <p:cNvSpPr txBox="1"/>
          <p:nvPr/>
        </p:nvSpPr>
        <p:spPr>
          <a:xfrm>
            <a:off x="2643174" y="5929330"/>
            <a:ext cx="2668231" cy="584776"/>
          </a:xfrm>
          <a:prstGeom prst="rect">
            <a:avLst/>
          </a:prstGeom>
          <a:noFill/>
        </p:spPr>
        <p:txBody>
          <a:bodyPr wrap="square" rtlCol="0">
            <a:spAutoFit/>
          </a:bodyPr>
          <a:lstStyle/>
          <a:p>
            <a:r>
              <a:rPr lang="ru-RU" sz="1600" dirty="0" smtClean="0">
                <a:latin typeface="Calibri"/>
                <a:cs typeface="Calibri"/>
              </a:rPr>
              <a:t>точки разрыва при </a:t>
            </a:r>
            <a:r>
              <a:rPr lang="ru-RU" sz="1600" dirty="0" err="1" smtClean="0">
                <a:latin typeface="Calibri"/>
                <a:cs typeface="Calibri"/>
              </a:rPr>
              <a:t>делециях</a:t>
            </a:r>
            <a:endParaRPr lang="ru-RU" sz="1600" dirty="0"/>
          </a:p>
        </p:txBody>
      </p:sp>
      <p:sp>
        <p:nvSpPr>
          <p:cNvPr id="86" name="TextBox 85"/>
          <p:cNvSpPr txBox="1"/>
          <p:nvPr/>
        </p:nvSpPr>
        <p:spPr>
          <a:xfrm>
            <a:off x="1000100" y="2428868"/>
            <a:ext cx="8572560" cy="369332"/>
          </a:xfrm>
          <a:prstGeom prst="rect">
            <a:avLst/>
          </a:prstGeom>
          <a:noFill/>
        </p:spPr>
        <p:txBody>
          <a:bodyPr wrap="square" rtlCol="0">
            <a:spAutoFit/>
          </a:bodyPr>
          <a:lstStyle/>
          <a:p>
            <a:r>
              <a:rPr lang="en-US" dirty="0" smtClean="0">
                <a:latin typeface="Calibri"/>
                <a:cs typeface="Calibri"/>
              </a:rPr>
              <a:t>MN7   ZNF127  NDN     </a:t>
            </a:r>
            <a:r>
              <a:rPr lang="ru-RU" dirty="0" smtClean="0">
                <a:latin typeface="Calibri"/>
                <a:cs typeface="Calibri"/>
              </a:rPr>
              <a:t> </a:t>
            </a:r>
            <a:r>
              <a:rPr lang="en-US" dirty="0" smtClean="0">
                <a:latin typeface="Calibri"/>
                <a:cs typeface="Calibri"/>
              </a:rPr>
              <a:t>IC SNRPN                   UBE3A                MN7</a:t>
            </a:r>
            <a:endParaRPr lang="ru-RU" dirty="0"/>
          </a:p>
        </p:txBody>
      </p:sp>
      <p:sp>
        <p:nvSpPr>
          <p:cNvPr id="87" name="TextBox 86"/>
          <p:cNvSpPr txBox="1"/>
          <p:nvPr/>
        </p:nvSpPr>
        <p:spPr>
          <a:xfrm>
            <a:off x="1000100" y="4429132"/>
            <a:ext cx="9005776" cy="369332"/>
          </a:xfrm>
          <a:prstGeom prst="rect">
            <a:avLst/>
          </a:prstGeom>
          <a:noFill/>
        </p:spPr>
        <p:txBody>
          <a:bodyPr wrap="square" rtlCol="0">
            <a:spAutoFit/>
          </a:bodyPr>
          <a:lstStyle/>
          <a:p>
            <a:r>
              <a:rPr lang="en-US" dirty="0" smtClean="0">
                <a:latin typeface="Calibri"/>
                <a:cs typeface="Calibri"/>
              </a:rPr>
              <a:t>MN7   ZNF127  NDN      </a:t>
            </a:r>
            <a:r>
              <a:rPr lang="ru-RU" dirty="0" smtClean="0">
                <a:latin typeface="Calibri"/>
                <a:cs typeface="Calibri"/>
              </a:rPr>
              <a:t> </a:t>
            </a:r>
            <a:r>
              <a:rPr lang="en-US" dirty="0" smtClean="0">
                <a:latin typeface="Calibri"/>
                <a:cs typeface="Calibri"/>
              </a:rPr>
              <a:t>IC</a:t>
            </a:r>
            <a:r>
              <a:rPr lang="ru-RU" dirty="0" smtClean="0">
                <a:latin typeface="Calibri"/>
                <a:cs typeface="Calibri"/>
              </a:rPr>
              <a:t> </a:t>
            </a:r>
            <a:r>
              <a:rPr lang="en-US" dirty="0" smtClean="0">
                <a:latin typeface="Calibri"/>
                <a:cs typeface="Calibri"/>
              </a:rPr>
              <a:t>SNRPN                   UBE3A               MN7</a:t>
            </a:r>
            <a:endParaRPr lang="ru-RU" dirty="0"/>
          </a:p>
        </p:txBody>
      </p:sp>
      <p:grpSp>
        <p:nvGrpSpPr>
          <p:cNvPr id="92" name="Group 91"/>
          <p:cNvGrpSpPr/>
          <p:nvPr/>
        </p:nvGrpSpPr>
        <p:grpSpPr>
          <a:xfrm>
            <a:off x="1000100" y="3214686"/>
            <a:ext cx="6786610" cy="1006402"/>
            <a:chOff x="1000100" y="3214686"/>
            <a:chExt cx="6786610" cy="1006402"/>
          </a:xfrm>
        </p:grpSpPr>
        <p:sp>
          <p:nvSpPr>
            <p:cNvPr id="40" name="Line 38"/>
            <p:cNvSpPr>
              <a:spLocks noChangeShapeType="1"/>
            </p:cNvSpPr>
            <p:nvPr/>
          </p:nvSpPr>
          <p:spPr bwMode="auto">
            <a:xfrm flipV="1">
              <a:off x="5683817" y="3740750"/>
              <a:ext cx="0" cy="298185"/>
            </a:xfrm>
            <a:prstGeom prst="line">
              <a:avLst/>
            </a:prstGeom>
            <a:noFill/>
            <a:ln w="19050">
              <a:solidFill>
                <a:srgbClr val="000000"/>
              </a:solidFill>
              <a:round/>
              <a:headEnd/>
              <a:tailEnd/>
            </a:ln>
          </p:spPr>
          <p:txBody>
            <a:bodyPr/>
            <a:lstStyle/>
            <a:p>
              <a:endParaRPr lang="ru-RU"/>
            </a:p>
          </p:txBody>
        </p:sp>
        <p:sp>
          <p:nvSpPr>
            <p:cNvPr id="42" name="Line 40"/>
            <p:cNvSpPr>
              <a:spLocks noChangeShapeType="1"/>
            </p:cNvSpPr>
            <p:nvPr/>
          </p:nvSpPr>
          <p:spPr bwMode="auto">
            <a:xfrm flipV="1">
              <a:off x="3711725" y="3783964"/>
              <a:ext cx="0" cy="149092"/>
            </a:xfrm>
            <a:prstGeom prst="line">
              <a:avLst/>
            </a:prstGeom>
            <a:noFill/>
            <a:ln w="19050">
              <a:solidFill>
                <a:srgbClr val="000000"/>
              </a:solidFill>
              <a:round/>
              <a:headEnd/>
              <a:tailEnd/>
            </a:ln>
          </p:spPr>
          <p:txBody>
            <a:bodyPr/>
            <a:lstStyle/>
            <a:p>
              <a:endParaRPr lang="ru-RU"/>
            </a:p>
          </p:txBody>
        </p:sp>
        <p:sp>
          <p:nvSpPr>
            <p:cNvPr id="44" name="Rectangle 42"/>
            <p:cNvSpPr>
              <a:spLocks noChangeArrowheads="1"/>
            </p:cNvSpPr>
            <p:nvPr/>
          </p:nvSpPr>
          <p:spPr bwMode="auto">
            <a:xfrm>
              <a:off x="1191272" y="3889843"/>
              <a:ext cx="286758" cy="298185"/>
            </a:xfrm>
            <a:prstGeom prst="rect">
              <a:avLst/>
            </a:prstGeom>
            <a:solidFill>
              <a:srgbClr val="FF00FF"/>
            </a:solidFill>
            <a:ln w="19050">
              <a:solidFill>
                <a:srgbClr val="000000"/>
              </a:solidFill>
              <a:miter lim="800000"/>
              <a:headEnd/>
              <a:tailEnd/>
            </a:ln>
          </p:spPr>
          <p:txBody>
            <a:bodyPr/>
            <a:lstStyle/>
            <a:p>
              <a:endParaRPr lang="ru-RU"/>
            </a:p>
          </p:txBody>
        </p:sp>
        <p:sp>
          <p:nvSpPr>
            <p:cNvPr id="45" name="Line 43"/>
            <p:cNvSpPr>
              <a:spLocks noChangeShapeType="1"/>
            </p:cNvSpPr>
            <p:nvPr/>
          </p:nvSpPr>
          <p:spPr bwMode="auto">
            <a:xfrm>
              <a:off x="1286858" y="3889843"/>
              <a:ext cx="0" cy="298185"/>
            </a:xfrm>
            <a:prstGeom prst="line">
              <a:avLst/>
            </a:prstGeom>
            <a:noFill/>
            <a:ln w="19050">
              <a:solidFill>
                <a:srgbClr val="000000"/>
              </a:solidFill>
              <a:round/>
              <a:headEnd/>
              <a:tailEnd/>
            </a:ln>
          </p:spPr>
          <p:txBody>
            <a:bodyPr/>
            <a:lstStyle/>
            <a:p>
              <a:endParaRPr lang="ru-RU"/>
            </a:p>
          </p:txBody>
        </p:sp>
        <p:sp>
          <p:nvSpPr>
            <p:cNvPr id="47" name="Line 45"/>
            <p:cNvSpPr>
              <a:spLocks noChangeShapeType="1"/>
            </p:cNvSpPr>
            <p:nvPr/>
          </p:nvSpPr>
          <p:spPr bwMode="auto">
            <a:xfrm>
              <a:off x="1000100" y="4203776"/>
              <a:ext cx="5543991" cy="0"/>
            </a:xfrm>
            <a:prstGeom prst="line">
              <a:avLst/>
            </a:prstGeom>
            <a:noFill/>
            <a:ln w="19050">
              <a:solidFill>
                <a:srgbClr val="000000"/>
              </a:solidFill>
              <a:round/>
              <a:headEnd/>
              <a:tailEnd/>
            </a:ln>
          </p:spPr>
          <p:txBody>
            <a:bodyPr/>
            <a:lstStyle/>
            <a:p>
              <a:endParaRPr lang="ru-RU"/>
            </a:p>
          </p:txBody>
        </p:sp>
        <p:sp>
          <p:nvSpPr>
            <p:cNvPr id="48" name="Line 46"/>
            <p:cNvSpPr>
              <a:spLocks noChangeShapeType="1"/>
            </p:cNvSpPr>
            <p:nvPr/>
          </p:nvSpPr>
          <p:spPr bwMode="auto">
            <a:xfrm>
              <a:off x="7022022" y="4213226"/>
              <a:ext cx="764688" cy="0"/>
            </a:xfrm>
            <a:prstGeom prst="line">
              <a:avLst/>
            </a:prstGeom>
            <a:noFill/>
            <a:ln w="19050">
              <a:solidFill>
                <a:srgbClr val="000000"/>
              </a:solidFill>
              <a:round/>
              <a:headEnd/>
              <a:tailEnd/>
            </a:ln>
          </p:spPr>
          <p:txBody>
            <a:bodyPr/>
            <a:lstStyle/>
            <a:p>
              <a:endParaRPr lang="ru-RU"/>
            </a:p>
          </p:txBody>
        </p:sp>
        <p:sp>
          <p:nvSpPr>
            <p:cNvPr id="49" name="Rectangle 47"/>
            <p:cNvSpPr>
              <a:spLocks noChangeArrowheads="1"/>
            </p:cNvSpPr>
            <p:nvPr/>
          </p:nvSpPr>
          <p:spPr bwMode="auto">
            <a:xfrm>
              <a:off x="1860375" y="3915041"/>
              <a:ext cx="477930" cy="298185"/>
            </a:xfrm>
            <a:prstGeom prst="rect">
              <a:avLst/>
            </a:prstGeom>
            <a:solidFill>
              <a:srgbClr val="FF0000"/>
            </a:solidFill>
            <a:ln w="19050">
              <a:solidFill>
                <a:srgbClr val="000000"/>
              </a:solidFill>
              <a:miter lim="800000"/>
              <a:headEnd/>
              <a:tailEnd/>
            </a:ln>
          </p:spPr>
          <p:txBody>
            <a:bodyPr/>
            <a:lstStyle/>
            <a:p>
              <a:endParaRPr lang="ru-RU"/>
            </a:p>
          </p:txBody>
        </p:sp>
        <p:sp>
          <p:nvSpPr>
            <p:cNvPr id="50" name="Rectangle 48"/>
            <p:cNvSpPr>
              <a:spLocks noChangeArrowheads="1"/>
            </p:cNvSpPr>
            <p:nvPr/>
          </p:nvSpPr>
          <p:spPr bwMode="auto">
            <a:xfrm>
              <a:off x="2720649" y="3915041"/>
              <a:ext cx="286758" cy="298185"/>
            </a:xfrm>
            <a:prstGeom prst="rect">
              <a:avLst/>
            </a:prstGeom>
            <a:solidFill>
              <a:srgbClr val="FF0000"/>
            </a:solidFill>
            <a:ln w="19050">
              <a:solidFill>
                <a:srgbClr val="000000"/>
              </a:solidFill>
              <a:miter lim="800000"/>
              <a:headEnd/>
              <a:tailEnd/>
            </a:ln>
          </p:spPr>
          <p:txBody>
            <a:bodyPr/>
            <a:lstStyle/>
            <a:p>
              <a:endParaRPr lang="ru-RU"/>
            </a:p>
          </p:txBody>
        </p:sp>
        <p:sp>
          <p:nvSpPr>
            <p:cNvPr id="51" name="Rectangle 49"/>
            <p:cNvSpPr>
              <a:spLocks noChangeArrowheads="1"/>
            </p:cNvSpPr>
            <p:nvPr/>
          </p:nvSpPr>
          <p:spPr bwMode="auto">
            <a:xfrm>
              <a:off x="3711725" y="3915041"/>
              <a:ext cx="860275" cy="298185"/>
            </a:xfrm>
            <a:prstGeom prst="rect">
              <a:avLst/>
            </a:prstGeom>
            <a:solidFill>
              <a:srgbClr val="FF0000"/>
            </a:solidFill>
            <a:ln w="19050">
              <a:solidFill>
                <a:srgbClr val="000000"/>
              </a:solidFill>
              <a:miter lim="800000"/>
              <a:headEnd/>
              <a:tailEnd/>
            </a:ln>
          </p:spPr>
          <p:txBody>
            <a:bodyPr/>
            <a:lstStyle/>
            <a:p>
              <a:endParaRPr lang="ru-RU"/>
            </a:p>
          </p:txBody>
        </p:sp>
        <p:sp>
          <p:nvSpPr>
            <p:cNvPr id="52" name="Rectangle 50"/>
            <p:cNvSpPr>
              <a:spLocks noChangeArrowheads="1"/>
            </p:cNvSpPr>
            <p:nvPr/>
          </p:nvSpPr>
          <p:spPr bwMode="auto">
            <a:xfrm>
              <a:off x="5683817" y="3915041"/>
              <a:ext cx="477930" cy="298185"/>
            </a:xfrm>
            <a:prstGeom prst="rect">
              <a:avLst/>
            </a:prstGeom>
            <a:solidFill>
              <a:srgbClr val="00FF00"/>
            </a:solidFill>
            <a:ln w="19050">
              <a:solidFill>
                <a:srgbClr val="000000"/>
              </a:solidFill>
              <a:miter lim="800000"/>
              <a:headEnd/>
              <a:tailEnd/>
            </a:ln>
          </p:spPr>
          <p:txBody>
            <a:bodyPr/>
            <a:lstStyle/>
            <a:p>
              <a:endParaRPr lang="ru-RU"/>
            </a:p>
          </p:txBody>
        </p:sp>
        <p:sp>
          <p:nvSpPr>
            <p:cNvPr id="53" name="Line 51"/>
            <p:cNvSpPr>
              <a:spLocks noChangeShapeType="1"/>
            </p:cNvSpPr>
            <p:nvPr/>
          </p:nvSpPr>
          <p:spPr bwMode="auto">
            <a:xfrm>
              <a:off x="1860375" y="3765949"/>
              <a:ext cx="286758" cy="0"/>
            </a:xfrm>
            <a:prstGeom prst="line">
              <a:avLst/>
            </a:prstGeom>
            <a:noFill/>
            <a:ln w="9525">
              <a:solidFill>
                <a:srgbClr val="000000"/>
              </a:solidFill>
              <a:round/>
              <a:headEnd/>
              <a:tailEnd type="triangle" w="med" len="med"/>
            </a:ln>
          </p:spPr>
          <p:txBody>
            <a:bodyPr/>
            <a:lstStyle/>
            <a:p>
              <a:endParaRPr lang="ru-RU"/>
            </a:p>
          </p:txBody>
        </p:sp>
        <p:sp>
          <p:nvSpPr>
            <p:cNvPr id="54" name="Line 52"/>
            <p:cNvSpPr>
              <a:spLocks noChangeShapeType="1"/>
            </p:cNvSpPr>
            <p:nvPr/>
          </p:nvSpPr>
          <p:spPr bwMode="auto">
            <a:xfrm>
              <a:off x="2720648" y="3765948"/>
              <a:ext cx="267176" cy="0"/>
            </a:xfrm>
            <a:prstGeom prst="line">
              <a:avLst/>
            </a:prstGeom>
            <a:noFill/>
            <a:ln w="9525">
              <a:solidFill>
                <a:srgbClr val="000000"/>
              </a:solidFill>
              <a:round/>
              <a:headEnd/>
              <a:tailEnd type="triangle" w="med" len="med"/>
            </a:ln>
          </p:spPr>
          <p:txBody>
            <a:bodyPr/>
            <a:lstStyle/>
            <a:p>
              <a:endParaRPr lang="ru-RU"/>
            </a:p>
          </p:txBody>
        </p:sp>
        <p:sp>
          <p:nvSpPr>
            <p:cNvPr id="55" name="Line 53"/>
            <p:cNvSpPr>
              <a:spLocks noChangeShapeType="1"/>
            </p:cNvSpPr>
            <p:nvPr/>
          </p:nvSpPr>
          <p:spPr bwMode="auto">
            <a:xfrm>
              <a:off x="3711725" y="3789040"/>
              <a:ext cx="382344" cy="0"/>
            </a:xfrm>
            <a:prstGeom prst="line">
              <a:avLst/>
            </a:prstGeom>
            <a:noFill/>
            <a:ln w="12700">
              <a:solidFill>
                <a:srgbClr val="000000"/>
              </a:solidFill>
              <a:round/>
              <a:headEnd/>
              <a:tailEnd type="triangle" w="med" len="med"/>
            </a:ln>
          </p:spPr>
          <p:txBody>
            <a:bodyPr/>
            <a:lstStyle/>
            <a:p>
              <a:endParaRPr lang="ru-RU"/>
            </a:p>
          </p:txBody>
        </p:sp>
        <p:sp>
          <p:nvSpPr>
            <p:cNvPr id="56" name="Line 54"/>
            <p:cNvSpPr>
              <a:spLocks noChangeShapeType="1"/>
            </p:cNvSpPr>
            <p:nvPr/>
          </p:nvSpPr>
          <p:spPr bwMode="auto">
            <a:xfrm>
              <a:off x="1382444" y="3915041"/>
              <a:ext cx="0" cy="298185"/>
            </a:xfrm>
            <a:prstGeom prst="line">
              <a:avLst/>
            </a:prstGeom>
            <a:noFill/>
            <a:ln w="19050">
              <a:solidFill>
                <a:srgbClr val="000000"/>
              </a:solidFill>
              <a:round/>
              <a:headEnd/>
              <a:tailEnd/>
            </a:ln>
          </p:spPr>
          <p:txBody>
            <a:bodyPr/>
            <a:lstStyle/>
            <a:p>
              <a:endParaRPr lang="ru-RU"/>
            </a:p>
          </p:txBody>
        </p:sp>
        <p:sp>
          <p:nvSpPr>
            <p:cNvPr id="57" name="Rectangle 55"/>
            <p:cNvSpPr>
              <a:spLocks noChangeArrowheads="1"/>
            </p:cNvSpPr>
            <p:nvPr/>
          </p:nvSpPr>
          <p:spPr bwMode="auto">
            <a:xfrm>
              <a:off x="7308780" y="3915041"/>
              <a:ext cx="191172" cy="298185"/>
            </a:xfrm>
            <a:prstGeom prst="rect">
              <a:avLst/>
            </a:prstGeom>
            <a:solidFill>
              <a:srgbClr val="FF00FF"/>
            </a:solidFill>
            <a:ln w="19050">
              <a:solidFill>
                <a:srgbClr val="000000"/>
              </a:solidFill>
              <a:miter lim="800000"/>
              <a:headEnd/>
              <a:tailEnd/>
            </a:ln>
          </p:spPr>
          <p:txBody>
            <a:bodyPr/>
            <a:lstStyle/>
            <a:p>
              <a:endParaRPr lang="ru-RU"/>
            </a:p>
          </p:txBody>
        </p:sp>
        <p:sp>
          <p:nvSpPr>
            <p:cNvPr id="58" name="Line 56"/>
            <p:cNvSpPr>
              <a:spLocks noChangeShapeType="1"/>
            </p:cNvSpPr>
            <p:nvPr/>
          </p:nvSpPr>
          <p:spPr bwMode="auto">
            <a:xfrm>
              <a:off x="5683817" y="3765949"/>
              <a:ext cx="382344" cy="0"/>
            </a:xfrm>
            <a:prstGeom prst="line">
              <a:avLst/>
            </a:prstGeom>
            <a:noFill/>
            <a:ln w="9525">
              <a:solidFill>
                <a:srgbClr val="000000"/>
              </a:solidFill>
              <a:round/>
              <a:headEnd/>
              <a:tailEnd type="triangle" w="med" len="med"/>
            </a:ln>
          </p:spPr>
          <p:txBody>
            <a:bodyPr/>
            <a:lstStyle/>
            <a:p>
              <a:endParaRPr lang="ru-RU"/>
            </a:p>
          </p:txBody>
        </p:sp>
        <p:sp>
          <p:nvSpPr>
            <p:cNvPr id="61" name="Line 59"/>
            <p:cNvSpPr>
              <a:spLocks noChangeShapeType="1"/>
            </p:cNvSpPr>
            <p:nvPr/>
          </p:nvSpPr>
          <p:spPr bwMode="auto">
            <a:xfrm>
              <a:off x="6735263" y="4203776"/>
              <a:ext cx="191172" cy="0"/>
            </a:xfrm>
            <a:prstGeom prst="line">
              <a:avLst/>
            </a:prstGeom>
            <a:noFill/>
            <a:ln w="19050">
              <a:solidFill>
                <a:srgbClr val="000000"/>
              </a:solidFill>
              <a:prstDash val="sysDot"/>
              <a:round/>
              <a:headEnd/>
              <a:tailEnd/>
            </a:ln>
          </p:spPr>
          <p:txBody>
            <a:bodyPr/>
            <a:lstStyle/>
            <a:p>
              <a:endParaRPr lang="ru-RU"/>
            </a:p>
          </p:txBody>
        </p:sp>
        <p:sp>
          <p:nvSpPr>
            <p:cNvPr id="62" name="AutoShape 60"/>
            <p:cNvSpPr>
              <a:spLocks noChangeArrowheads="1"/>
            </p:cNvSpPr>
            <p:nvPr/>
          </p:nvSpPr>
          <p:spPr bwMode="auto">
            <a:xfrm>
              <a:off x="1030391" y="3286124"/>
              <a:ext cx="81450" cy="587970"/>
            </a:xfrm>
            <a:prstGeom prst="downArrow">
              <a:avLst>
                <a:gd name="adj1" fmla="val 50000"/>
                <a:gd name="adj2" fmla="val 115702"/>
              </a:avLst>
            </a:prstGeom>
            <a:solidFill>
              <a:schemeClr val="tx1"/>
            </a:solidFill>
            <a:ln w="9525">
              <a:solidFill>
                <a:srgbClr val="000000"/>
              </a:solidFill>
              <a:miter lim="800000"/>
              <a:headEnd/>
              <a:tailEnd/>
            </a:ln>
          </p:spPr>
          <p:txBody>
            <a:bodyPr/>
            <a:lstStyle/>
            <a:p>
              <a:endParaRPr lang="ru-RU"/>
            </a:p>
          </p:txBody>
        </p:sp>
        <p:sp>
          <p:nvSpPr>
            <p:cNvPr id="63" name="AutoShape 61"/>
            <p:cNvSpPr>
              <a:spLocks noChangeArrowheads="1"/>
            </p:cNvSpPr>
            <p:nvPr/>
          </p:nvSpPr>
          <p:spPr bwMode="auto">
            <a:xfrm>
              <a:off x="1420813" y="3286124"/>
              <a:ext cx="81450" cy="587970"/>
            </a:xfrm>
            <a:prstGeom prst="downArrow">
              <a:avLst>
                <a:gd name="adj1" fmla="val 50000"/>
                <a:gd name="adj2" fmla="val 115702"/>
              </a:avLst>
            </a:prstGeom>
            <a:solidFill>
              <a:schemeClr val="tx1"/>
            </a:solidFill>
            <a:ln w="9525">
              <a:solidFill>
                <a:srgbClr val="000000"/>
              </a:solidFill>
              <a:miter lim="800000"/>
              <a:headEnd/>
              <a:tailEnd/>
            </a:ln>
          </p:spPr>
          <p:txBody>
            <a:bodyPr/>
            <a:lstStyle/>
            <a:p>
              <a:endParaRPr lang="ru-RU"/>
            </a:p>
          </p:txBody>
        </p:sp>
        <p:sp>
          <p:nvSpPr>
            <p:cNvPr id="64" name="AutoShape 62"/>
            <p:cNvSpPr>
              <a:spLocks noChangeArrowheads="1"/>
            </p:cNvSpPr>
            <p:nvPr/>
          </p:nvSpPr>
          <p:spPr bwMode="auto">
            <a:xfrm>
              <a:off x="7452159" y="3307123"/>
              <a:ext cx="81450" cy="587970"/>
            </a:xfrm>
            <a:prstGeom prst="downArrow">
              <a:avLst>
                <a:gd name="adj1" fmla="val 50000"/>
                <a:gd name="adj2" fmla="val 115702"/>
              </a:avLst>
            </a:prstGeom>
            <a:solidFill>
              <a:schemeClr val="tx1"/>
            </a:solidFill>
            <a:ln w="9525">
              <a:solidFill>
                <a:srgbClr val="000000"/>
              </a:solidFill>
              <a:miter lim="800000"/>
              <a:headEnd/>
              <a:tailEnd/>
            </a:ln>
          </p:spPr>
          <p:txBody>
            <a:bodyPr/>
            <a:lstStyle/>
            <a:p>
              <a:endParaRPr lang="ru-RU"/>
            </a:p>
          </p:txBody>
        </p:sp>
        <p:sp>
          <p:nvSpPr>
            <p:cNvPr id="72" name="Line 64"/>
            <p:cNvSpPr>
              <a:spLocks noChangeShapeType="1"/>
            </p:cNvSpPr>
            <p:nvPr/>
          </p:nvSpPr>
          <p:spPr bwMode="auto">
            <a:xfrm>
              <a:off x="1888646" y="3622107"/>
              <a:ext cx="95586" cy="298185"/>
            </a:xfrm>
            <a:prstGeom prst="line">
              <a:avLst/>
            </a:prstGeom>
            <a:noFill/>
            <a:ln w="28575">
              <a:solidFill>
                <a:srgbClr val="000000"/>
              </a:solidFill>
              <a:round/>
              <a:headEnd/>
              <a:tailEnd/>
            </a:ln>
          </p:spPr>
          <p:txBody>
            <a:bodyPr/>
            <a:lstStyle/>
            <a:p>
              <a:endParaRPr lang="ru-RU"/>
            </a:p>
          </p:txBody>
        </p:sp>
        <p:sp>
          <p:nvSpPr>
            <p:cNvPr id="73" name="Line 65"/>
            <p:cNvSpPr>
              <a:spLocks noChangeShapeType="1"/>
            </p:cNvSpPr>
            <p:nvPr/>
          </p:nvSpPr>
          <p:spPr bwMode="auto">
            <a:xfrm flipH="1">
              <a:off x="1888646" y="3622107"/>
              <a:ext cx="95586" cy="298185"/>
            </a:xfrm>
            <a:prstGeom prst="line">
              <a:avLst/>
            </a:prstGeom>
            <a:noFill/>
            <a:ln w="28575">
              <a:solidFill>
                <a:srgbClr val="000000"/>
              </a:solidFill>
              <a:round/>
              <a:headEnd/>
              <a:tailEnd/>
            </a:ln>
          </p:spPr>
          <p:txBody>
            <a:bodyPr/>
            <a:lstStyle/>
            <a:p>
              <a:endParaRPr lang="ru-RU"/>
            </a:p>
          </p:txBody>
        </p:sp>
        <p:sp>
          <p:nvSpPr>
            <p:cNvPr id="70" name="Line 67"/>
            <p:cNvSpPr>
              <a:spLocks noChangeShapeType="1"/>
            </p:cNvSpPr>
            <p:nvPr/>
          </p:nvSpPr>
          <p:spPr bwMode="auto">
            <a:xfrm>
              <a:off x="2771800" y="3601108"/>
              <a:ext cx="95586" cy="298185"/>
            </a:xfrm>
            <a:prstGeom prst="line">
              <a:avLst/>
            </a:prstGeom>
            <a:noFill/>
            <a:ln w="28575">
              <a:solidFill>
                <a:srgbClr val="000000"/>
              </a:solidFill>
              <a:round/>
              <a:headEnd/>
              <a:tailEnd/>
            </a:ln>
          </p:spPr>
          <p:txBody>
            <a:bodyPr/>
            <a:lstStyle/>
            <a:p>
              <a:endParaRPr lang="ru-RU"/>
            </a:p>
          </p:txBody>
        </p:sp>
        <p:sp>
          <p:nvSpPr>
            <p:cNvPr id="71" name="Line 68"/>
            <p:cNvSpPr>
              <a:spLocks noChangeShapeType="1"/>
            </p:cNvSpPr>
            <p:nvPr/>
          </p:nvSpPr>
          <p:spPr bwMode="auto">
            <a:xfrm flipH="1">
              <a:off x="2771800" y="3601108"/>
              <a:ext cx="95586" cy="298185"/>
            </a:xfrm>
            <a:prstGeom prst="line">
              <a:avLst/>
            </a:prstGeom>
            <a:noFill/>
            <a:ln w="28575">
              <a:solidFill>
                <a:srgbClr val="000000"/>
              </a:solidFill>
              <a:round/>
              <a:headEnd/>
              <a:tailEnd/>
            </a:ln>
          </p:spPr>
          <p:txBody>
            <a:bodyPr/>
            <a:lstStyle/>
            <a:p>
              <a:endParaRPr lang="ru-RU"/>
            </a:p>
          </p:txBody>
        </p:sp>
        <p:sp>
          <p:nvSpPr>
            <p:cNvPr id="68" name="Line 70"/>
            <p:cNvSpPr>
              <a:spLocks noChangeShapeType="1"/>
            </p:cNvSpPr>
            <p:nvPr/>
          </p:nvSpPr>
          <p:spPr bwMode="auto">
            <a:xfrm>
              <a:off x="3808657" y="3622107"/>
              <a:ext cx="95586" cy="298185"/>
            </a:xfrm>
            <a:prstGeom prst="line">
              <a:avLst/>
            </a:prstGeom>
            <a:noFill/>
            <a:ln w="28575">
              <a:solidFill>
                <a:srgbClr val="000000"/>
              </a:solidFill>
              <a:round/>
              <a:headEnd/>
              <a:tailEnd/>
            </a:ln>
          </p:spPr>
          <p:txBody>
            <a:bodyPr/>
            <a:lstStyle/>
            <a:p>
              <a:endParaRPr lang="ru-RU"/>
            </a:p>
          </p:txBody>
        </p:sp>
        <p:sp>
          <p:nvSpPr>
            <p:cNvPr id="69" name="Line 71"/>
            <p:cNvSpPr>
              <a:spLocks noChangeShapeType="1"/>
            </p:cNvSpPr>
            <p:nvPr/>
          </p:nvSpPr>
          <p:spPr bwMode="auto">
            <a:xfrm flipH="1">
              <a:off x="3808657" y="3622107"/>
              <a:ext cx="95586" cy="298185"/>
            </a:xfrm>
            <a:prstGeom prst="line">
              <a:avLst/>
            </a:prstGeom>
            <a:noFill/>
            <a:ln w="28575">
              <a:solidFill>
                <a:srgbClr val="000000"/>
              </a:solidFill>
              <a:round/>
              <a:headEnd/>
              <a:tailEnd/>
            </a:ln>
          </p:spPr>
          <p:txBody>
            <a:bodyPr/>
            <a:lstStyle/>
            <a:p>
              <a:endParaRPr lang="ru-RU"/>
            </a:p>
          </p:txBody>
        </p:sp>
        <p:sp>
          <p:nvSpPr>
            <p:cNvPr id="38" name="Line 72"/>
            <p:cNvSpPr>
              <a:spLocks noChangeShapeType="1"/>
            </p:cNvSpPr>
            <p:nvPr/>
          </p:nvSpPr>
          <p:spPr bwMode="auto">
            <a:xfrm flipV="1">
              <a:off x="1860375" y="3761749"/>
              <a:ext cx="0" cy="298185"/>
            </a:xfrm>
            <a:prstGeom prst="line">
              <a:avLst/>
            </a:prstGeom>
            <a:noFill/>
            <a:ln w="19050">
              <a:solidFill>
                <a:srgbClr val="000000"/>
              </a:solidFill>
              <a:round/>
              <a:headEnd/>
              <a:tailEnd/>
            </a:ln>
          </p:spPr>
          <p:txBody>
            <a:bodyPr/>
            <a:lstStyle/>
            <a:p>
              <a:endParaRPr lang="ru-RU"/>
            </a:p>
          </p:txBody>
        </p:sp>
        <p:sp>
          <p:nvSpPr>
            <p:cNvPr id="39" name="Line 73"/>
            <p:cNvSpPr>
              <a:spLocks noChangeShapeType="1"/>
            </p:cNvSpPr>
            <p:nvPr/>
          </p:nvSpPr>
          <p:spPr bwMode="auto">
            <a:xfrm flipV="1">
              <a:off x="2720649" y="3761749"/>
              <a:ext cx="0" cy="298185"/>
            </a:xfrm>
            <a:prstGeom prst="line">
              <a:avLst/>
            </a:prstGeom>
            <a:noFill/>
            <a:ln w="19050">
              <a:solidFill>
                <a:srgbClr val="000000"/>
              </a:solidFill>
              <a:round/>
              <a:headEnd/>
              <a:tailEnd/>
            </a:ln>
          </p:spPr>
          <p:txBody>
            <a:bodyPr/>
            <a:lstStyle/>
            <a:p>
              <a:endParaRPr lang="ru-RU"/>
            </a:p>
          </p:txBody>
        </p:sp>
        <p:sp>
          <p:nvSpPr>
            <p:cNvPr id="76" name="TextBox 75"/>
            <p:cNvSpPr txBox="1"/>
            <p:nvPr/>
          </p:nvSpPr>
          <p:spPr>
            <a:xfrm>
              <a:off x="2071670" y="3214686"/>
              <a:ext cx="2859846" cy="369332"/>
            </a:xfrm>
            <a:prstGeom prst="rect">
              <a:avLst/>
            </a:prstGeom>
            <a:noFill/>
            <a:ln>
              <a:noFill/>
            </a:ln>
          </p:spPr>
          <p:txBody>
            <a:bodyPr wrap="square" rtlCol="0">
              <a:spAutoFit/>
            </a:bodyPr>
            <a:lstStyle/>
            <a:p>
              <a:r>
                <a:rPr lang="ru-RU" b="1" dirty="0" smtClean="0"/>
                <a:t>Материнская хромосома</a:t>
              </a:r>
              <a:endParaRPr lang="ru-RU" b="1" dirty="0"/>
            </a:p>
          </p:txBody>
        </p:sp>
        <p:sp>
          <p:nvSpPr>
            <p:cNvPr id="88" name="Oval 25"/>
            <p:cNvSpPr>
              <a:spLocks noChangeArrowheads="1"/>
            </p:cNvSpPr>
            <p:nvPr/>
          </p:nvSpPr>
          <p:spPr bwMode="auto">
            <a:xfrm>
              <a:off x="3417684" y="4077072"/>
              <a:ext cx="146204" cy="144016"/>
            </a:xfrm>
            <a:prstGeom prst="ellipse">
              <a:avLst/>
            </a:prstGeom>
            <a:noFill/>
            <a:ln w="19050">
              <a:solidFill>
                <a:schemeClr val="tx1"/>
              </a:solidFill>
              <a:round/>
              <a:headEnd/>
              <a:tailEnd/>
            </a:ln>
          </p:spPr>
          <p:txBody>
            <a:bodyPr/>
            <a:lstStyle/>
            <a:p>
              <a:endParaRPr lang="ru-RU"/>
            </a:p>
          </p:txBody>
        </p:sp>
        <p:sp>
          <p:nvSpPr>
            <p:cNvPr id="89" name="Oval 26"/>
            <p:cNvSpPr>
              <a:spLocks noChangeArrowheads="1"/>
            </p:cNvSpPr>
            <p:nvPr/>
          </p:nvSpPr>
          <p:spPr bwMode="auto">
            <a:xfrm>
              <a:off x="3563888" y="4077072"/>
              <a:ext cx="144016" cy="144016"/>
            </a:xfrm>
            <a:prstGeom prst="ellipse">
              <a:avLst/>
            </a:prstGeom>
            <a:noFill/>
            <a:ln w="19050">
              <a:solidFill>
                <a:schemeClr val="tx1"/>
              </a:solidFill>
              <a:round/>
              <a:headEnd/>
              <a:tailEnd/>
            </a:ln>
          </p:spPr>
          <p:txBody>
            <a:bodyPr/>
            <a:lstStyle/>
            <a:p>
              <a:endParaRPr lang="ru-RU"/>
            </a:p>
          </p:txBody>
        </p:sp>
      </p:grpSp>
      <p:grpSp>
        <p:nvGrpSpPr>
          <p:cNvPr id="75" name="Group 74"/>
          <p:cNvGrpSpPr/>
          <p:nvPr/>
        </p:nvGrpSpPr>
        <p:grpSpPr>
          <a:xfrm>
            <a:off x="928662" y="1214422"/>
            <a:ext cx="6784290" cy="918434"/>
            <a:chOff x="928662" y="1214422"/>
            <a:chExt cx="6784290" cy="918434"/>
          </a:xfrm>
        </p:grpSpPr>
        <p:sp>
          <p:nvSpPr>
            <p:cNvPr id="9" name="Line 7"/>
            <p:cNvSpPr>
              <a:spLocks noChangeShapeType="1"/>
            </p:cNvSpPr>
            <p:nvPr/>
          </p:nvSpPr>
          <p:spPr bwMode="auto">
            <a:xfrm flipV="1">
              <a:off x="1797992" y="1718058"/>
              <a:ext cx="0" cy="265680"/>
            </a:xfrm>
            <a:prstGeom prst="line">
              <a:avLst/>
            </a:prstGeom>
            <a:noFill/>
            <a:ln w="19050">
              <a:solidFill>
                <a:schemeClr val="tx1"/>
              </a:solidFill>
              <a:round/>
              <a:headEnd/>
              <a:tailEnd/>
            </a:ln>
          </p:spPr>
          <p:txBody>
            <a:bodyPr/>
            <a:lstStyle/>
            <a:p>
              <a:endParaRPr lang="ru-RU"/>
            </a:p>
          </p:txBody>
        </p:sp>
        <p:sp>
          <p:nvSpPr>
            <p:cNvPr id="10" name="Line 8"/>
            <p:cNvSpPr>
              <a:spLocks noChangeShapeType="1"/>
            </p:cNvSpPr>
            <p:nvPr/>
          </p:nvSpPr>
          <p:spPr bwMode="auto">
            <a:xfrm flipV="1">
              <a:off x="2667322" y="1718058"/>
              <a:ext cx="0" cy="265680"/>
            </a:xfrm>
            <a:prstGeom prst="line">
              <a:avLst/>
            </a:prstGeom>
            <a:noFill/>
            <a:ln w="19050">
              <a:solidFill>
                <a:schemeClr val="tx1"/>
              </a:solidFill>
              <a:round/>
              <a:headEnd/>
              <a:tailEnd/>
            </a:ln>
          </p:spPr>
          <p:txBody>
            <a:bodyPr/>
            <a:lstStyle/>
            <a:p>
              <a:endParaRPr lang="ru-RU"/>
            </a:p>
          </p:txBody>
        </p:sp>
        <p:sp>
          <p:nvSpPr>
            <p:cNvPr id="11" name="Line 9"/>
            <p:cNvSpPr>
              <a:spLocks noChangeShapeType="1"/>
            </p:cNvSpPr>
            <p:nvPr/>
          </p:nvSpPr>
          <p:spPr bwMode="auto">
            <a:xfrm flipV="1">
              <a:off x="3633244" y="1718058"/>
              <a:ext cx="0" cy="132840"/>
            </a:xfrm>
            <a:prstGeom prst="line">
              <a:avLst/>
            </a:prstGeom>
            <a:noFill/>
            <a:ln w="19050">
              <a:solidFill>
                <a:schemeClr val="tx1"/>
              </a:solidFill>
              <a:round/>
              <a:headEnd/>
              <a:tailEnd/>
            </a:ln>
          </p:spPr>
          <p:txBody>
            <a:bodyPr/>
            <a:lstStyle/>
            <a:p>
              <a:endParaRPr lang="ru-RU"/>
            </a:p>
          </p:txBody>
        </p:sp>
        <p:sp>
          <p:nvSpPr>
            <p:cNvPr id="12" name="Line 10"/>
            <p:cNvSpPr>
              <a:spLocks noChangeShapeType="1"/>
            </p:cNvSpPr>
            <p:nvPr/>
          </p:nvSpPr>
          <p:spPr bwMode="auto">
            <a:xfrm flipV="1">
              <a:off x="5661681" y="1718058"/>
              <a:ext cx="0" cy="265680"/>
            </a:xfrm>
            <a:prstGeom prst="line">
              <a:avLst/>
            </a:prstGeom>
            <a:noFill/>
            <a:ln w="19050">
              <a:solidFill>
                <a:schemeClr val="tx1"/>
              </a:solidFill>
              <a:round/>
              <a:headEnd/>
              <a:tailEnd/>
            </a:ln>
          </p:spPr>
          <p:txBody>
            <a:bodyPr/>
            <a:lstStyle/>
            <a:p>
              <a:endParaRPr lang="ru-RU"/>
            </a:p>
          </p:txBody>
        </p:sp>
        <p:sp>
          <p:nvSpPr>
            <p:cNvPr id="14" name="Line 12"/>
            <p:cNvSpPr>
              <a:spLocks noChangeShapeType="1"/>
            </p:cNvSpPr>
            <p:nvPr/>
          </p:nvSpPr>
          <p:spPr bwMode="auto">
            <a:xfrm>
              <a:off x="928662" y="2108158"/>
              <a:ext cx="5587554" cy="24698"/>
            </a:xfrm>
            <a:prstGeom prst="line">
              <a:avLst/>
            </a:prstGeom>
            <a:noFill/>
            <a:ln w="19050">
              <a:solidFill>
                <a:schemeClr val="tx1"/>
              </a:solidFill>
              <a:round/>
              <a:headEnd/>
              <a:tailEnd/>
            </a:ln>
          </p:spPr>
          <p:txBody>
            <a:bodyPr/>
            <a:lstStyle/>
            <a:p>
              <a:endParaRPr lang="ru-RU"/>
            </a:p>
          </p:txBody>
        </p:sp>
        <p:sp>
          <p:nvSpPr>
            <p:cNvPr id="16" name="Rectangle 14"/>
            <p:cNvSpPr>
              <a:spLocks noChangeArrowheads="1"/>
            </p:cNvSpPr>
            <p:nvPr/>
          </p:nvSpPr>
          <p:spPr bwMode="auto">
            <a:xfrm>
              <a:off x="1121846" y="1850898"/>
              <a:ext cx="289777" cy="265680"/>
            </a:xfrm>
            <a:prstGeom prst="rect">
              <a:avLst/>
            </a:prstGeom>
            <a:solidFill>
              <a:srgbClr val="FF00FF"/>
            </a:solidFill>
            <a:ln w="19050">
              <a:solidFill>
                <a:schemeClr val="tx1"/>
              </a:solidFill>
              <a:miter lim="800000"/>
              <a:headEnd/>
              <a:tailEnd/>
            </a:ln>
          </p:spPr>
          <p:txBody>
            <a:bodyPr/>
            <a:lstStyle/>
            <a:p>
              <a:endParaRPr lang="ru-RU"/>
            </a:p>
          </p:txBody>
        </p:sp>
        <p:sp>
          <p:nvSpPr>
            <p:cNvPr id="17" name="Rectangle 15"/>
            <p:cNvSpPr>
              <a:spLocks noChangeArrowheads="1"/>
            </p:cNvSpPr>
            <p:nvPr/>
          </p:nvSpPr>
          <p:spPr bwMode="auto">
            <a:xfrm>
              <a:off x="1797992" y="1850898"/>
              <a:ext cx="482961" cy="265680"/>
            </a:xfrm>
            <a:prstGeom prst="rect">
              <a:avLst/>
            </a:prstGeom>
            <a:solidFill>
              <a:srgbClr val="00FF00"/>
            </a:solidFill>
            <a:ln w="19050">
              <a:solidFill>
                <a:schemeClr val="tx1"/>
              </a:solidFill>
              <a:miter lim="800000"/>
              <a:headEnd/>
              <a:tailEnd/>
            </a:ln>
          </p:spPr>
          <p:txBody>
            <a:bodyPr/>
            <a:lstStyle/>
            <a:p>
              <a:endParaRPr lang="ru-RU"/>
            </a:p>
          </p:txBody>
        </p:sp>
        <p:sp>
          <p:nvSpPr>
            <p:cNvPr id="18" name="Rectangle 16"/>
            <p:cNvSpPr>
              <a:spLocks noChangeArrowheads="1"/>
            </p:cNvSpPr>
            <p:nvPr/>
          </p:nvSpPr>
          <p:spPr bwMode="auto">
            <a:xfrm>
              <a:off x="2667322" y="1850898"/>
              <a:ext cx="289777" cy="265680"/>
            </a:xfrm>
            <a:prstGeom prst="rect">
              <a:avLst/>
            </a:prstGeom>
            <a:solidFill>
              <a:srgbClr val="00FF00"/>
            </a:solidFill>
            <a:ln w="19050">
              <a:solidFill>
                <a:schemeClr val="tx1"/>
              </a:solidFill>
              <a:miter lim="800000"/>
              <a:headEnd/>
              <a:tailEnd/>
            </a:ln>
          </p:spPr>
          <p:txBody>
            <a:bodyPr/>
            <a:lstStyle/>
            <a:p>
              <a:endParaRPr lang="ru-RU"/>
            </a:p>
          </p:txBody>
        </p:sp>
        <p:sp>
          <p:nvSpPr>
            <p:cNvPr id="19" name="Rectangle 17"/>
            <p:cNvSpPr>
              <a:spLocks noChangeArrowheads="1"/>
            </p:cNvSpPr>
            <p:nvPr/>
          </p:nvSpPr>
          <p:spPr bwMode="auto">
            <a:xfrm>
              <a:off x="3633244" y="1850898"/>
              <a:ext cx="869330" cy="265680"/>
            </a:xfrm>
            <a:prstGeom prst="rect">
              <a:avLst/>
            </a:prstGeom>
            <a:solidFill>
              <a:srgbClr val="00FF00"/>
            </a:solidFill>
            <a:ln w="19050">
              <a:solidFill>
                <a:schemeClr val="tx1"/>
              </a:solidFill>
              <a:miter lim="800000"/>
              <a:headEnd/>
              <a:tailEnd/>
            </a:ln>
          </p:spPr>
          <p:txBody>
            <a:bodyPr/>
            <a:lstStyle/>
            <a:p>
              <a:endParaRPr lang="ru-RU"/>
            </a:p>
          </p:txBody>
        </p:sp>
        <p:sp>
          <p:nvSpPr>
            <p:cNvPr id="20" name="Rectangle 18"/>
            <p:cNvSpPr>
              <a:spLocks noChangeArrowheads="1"/>
            </p:cNvSpPr>
            <p:nvPr/>
          </p:nvSpPr>
          <p:spPr bwMode="auto">
            <a:xfrm>
              <a:off x="5661681" y="1844824"/>
              <a:ext cx="482961" cy="265680"/>
            </a:xfrm>
            <a:prstGeom prst="rect">
              <a:avLst/>
            </a:prstGeom>
            <a:solidFill>
              <a:srgbClr val="FF0000"/>
            </a:solidFill>
            <a:ln w="19050">
              <a:solidFill>
                <a:schemeClr val="tx1"/>
              </a:solidFill>
              <a:miter lim="800000"/>
              <a:headEnd/>
              <a:tailEnd/>
            </a:ln>
          </p:spPr>
          <p:txBody>
            <a:bodyPr/>
            <a:lstStyle/>
            <a:p>
              <a:endParaRPr lang="ru-RU"/>
            </a:p>
          </p:txBody>
        </p:sp>
        <p:sp>
          <p:nvSpPr>
            <p:cNvPr id="21" name="Line 19"/>
            <p:cNvSpPr>
              <a:spLocks noChangeShapeType="1"/>
            </p:cNvSpPr>
            <p:nvPr/>
          </p:nvSpPr>
          <p:spPr bwMode="auto">
            <a:xfrm>
              <a:off x="1797992" y="1718058"/>
              <a:ext cx="289777" cy="0"/>
            </a:xfrm>
            <a:prstGeom prst="line">
              <a:avLst/>
            </a:prstGeom>
            <a:noFill/>
            <a:ln w="9525">
              <a:solidFill>
                <a:schemeClr val="tx1"/>
              </a:solidFill>
              <a:round/>
              <a:headEnd/>
              <a:tailEnd type="triangle" w="med" len="med"/>
            </a:ln>
          </p:spPr>
          <p:txBody>
            <a:bodyPr/>
            <a:lstStyle/>
            <a:p>
              <a:endParaRPr lang="ru-RU"/>
            </a:p>
          </p:txBody>
        </p:sp>
        <p:sp>
          <p:nvSpPr>
            <p:cNvPr id="22" name="Line 20"/>
            <p:cNvSpPr>
              <a:spLocks noChangeShapeType="1"/>
            </p:cNvSpPr>
            <p:nvPr/>
          </p:nvSpPr>
          <p:spPr bwMode="auto">
            <a:xfrm>
              <a:off x="2667322" y="1718058"/>
              <a:ext cx="193184" cy="0"/>
            </a:xfrm>
            <a:prstGeom prst="line">
              <a:avLst/>
            </a:prstGeom>
            <a:noFill/>
            <a:ln w="9525">
              <a:solidFill>
                <a:schemeClr val="tx1"/>
              </a:solidFill>
              <a:round/>
              <a:headEnd/>
              <a:tailEnd type="triangle" w="med" len="med"/>
            </a:ln>
          </p:spPr>
          <p:txBody>
            <a:bodyPr/>
            <a:lstStyle/>
            <a:p>
              <a:endParaRPr lang="ru-RU"/>
            </a:p>
          </p:txBody>
        </p:sp>
        <p:sp>
          <p:nvSpPr>
            <p:cNvPr id="23" name="Line 21"/>
            <p:cNvSpPr>
              <a:spLocks noChangeShapeType="1"/>
            </p:cNvSpPr>
            <p:nvPr/>
          </p:nvSpPr>
          <p:spPr bwMode="auto">
            <a:xfrm>
              <a:off x="3633244" y="1718058"/>
              <a:ext cx="386369" cy="0"/>
            </a:xfrm>
            <a:prstGeom prst="line">
              <a:avLst/>
            </a:prstGeom>
            <a:noFill/>
            <a:ln w="12700">
              <a:solidFill>
                <a:schemeClr val="tx1"/>
              </a:solidFill>
              <a:round/>
              <a:headEnd/>
              <a:tailEnd type="triangle" w="med" len="med"/>
            </a:ln>
          </p:spPr>
          <p:txBody>
            <a:bodyPr/>
            <a:lstStyle/>
            <a:p>
              <a:endParaRPr lang="ru-RU"/>
            </a:p>
          </p:txBody>
        </p:sp>
        <p:sp>
          <p:nvSpPr>
            <p:cNvPr id="24" name="Rectangle 22"/>
            <p:cNvSpPr>
              <a:spLocks noChangeArrowheads="1"/>
            </p:cNvSpPr>
            <p:nvPr/>
          </p:nvSpPr>
          <p:spPr bwMode="auto">
            <a:xfrm>
              <a:off x="7303749" y="1850898"/>
              <a:ext cx="193184" cy="265680"/>
            </a:xfrm>
            <a:prstGeom prst="rect">
              <a:avLst/>
            </a:prstGeom>
            <a:solidFill>
              <a:srgbClr val="FF00FF"/>
            </a:solidFill>
            <a:ln w="19050">
              <a:solidFill>
                <a:schemeClr val="tx1"/>
              </a:solidFill>
              <a:miter lim="800000"/>
              <a:headEnd/>
              <a:tailEnd/>
            </a:ln>
          </p:spPr>
          <p:txBody>
            <a:bodyPr/>
            <a:lstStyle/>
            <a:p>
              <a:endParaRPr lang="ru-RU"/>
            </a:p>
          </p:txBody>
        </p:sp>
        <p:sp>
          <p:nvSpPr>
            <p:cNvPr id="26" name="Line 24"/>
            <p:cNvSpPr>
              <a:spLocks noChangeShapeType="1"/>
            </p:cNvSpPr>
            <p:nvPr/>
          </p:nvSpPr>
          <p:spPr bwMode="auto">
            <a:xfrm>
              <a:off x="5661681" y="1718058"/>
              <a:ext cx="386369" cy="0"/>
            </a:xfrm>
            <a:prstGeom prst="line">
              <a:avLst/>
            </a:prstGeom>
            <a:noFill/>
            <a:ln w="9525">
              <a:solidFill>
                <a:schemeClr val="tx1"/>
              </a:solidFill>
              <a:round/>
              <a:headEnd/>
              <a:tailEnd type="triangle" w="med" len="med"/>
            </a:ln>
          </p:spPr>
          <p:txBody>
            <a:bodyPr/>
            <a:lstStyle/>
            <a:p>
              <a:endParaRPr lang="ru-RU"/>
            </a:p>
          </p:txBody>
        </p:sp>
        <p:sp>
          <p:nvSpPr>
            <p:cNvPr id="27" name="Oval 25"/>
            <p:cNvSpPr>
              <a:spLocks noChangeArrowheads="1"/>
            </p:cNvSpPr>
            <p:nvPr/>
          </p:nvSpPr>
          <p:spPr bwMode="auto">
            <a:xfrm>
              <a:off x="3345676" y="1988840"/>
              <a:ext cx="146204" cy="144016"/>
            </a:xfrm>
            <a:prstGeom prst="ellipse">
              <a:avLst/>
            </a:prstGeom>
            <a:noFill/>
            <a:ln w="19050">
              <a:solidFill>
                <a:schemeClr val="tx1"/>
              </a:solidFill>
              <a:round/>
              <a:headEnd/>
              <a:tailEnd/>
            </a:ln>
          </p:spPr>
          <p:txBody>
            <a:bodyPr/>
            <a:lstStyle/>
            <a:p>
              <a:endParaRPr lang="ru-RU"/>
            </a:p>
          </p:txBody>
        </p:sp>
        <p:sp>
          <p:nvSpPr>
            <p:cNvPr id="28" name="Oval 26"/>
            <p:cNvSpPr>
              <a:spLocks noChangeArrowheads="1"/>
            </p:cNvSpPr>
            <p:nvPr/>
          </p:nvSpPr>
          <p:spPr bwMode="auto">
            <a:xfrm>
              <a:off x="3491880" y="1988840"/>
              <a:ext cx="144016" cy="144016"/>
            </a:xfrm>
            <a:prstGeom prst="ellipse">
              <a:avLst/>
            </a:prstGeom>
            <a:noFill/>
            <a:ln w="19050">
              <a:solidFill>
                <a:schemeClr val="tx1"/>
              </a:solidFill>
              <a:round/>
              <a:headEnd/>
              <a:tailEnd/>
            </a:ln>
          </p:spPr>
          <p:txBody>
            <a:bodyPr/>
            <a:lstStyle/>
            <a:p>
              <a:endParaRPr lang="ru-RU"/>
            </a:p>
          </p:txBody>
        </p:sp>
        <p:sp>
          <p:nvSpPr>
            <p:cNvPr id="34" name="Line 28"/>
            <p:cNvSpPr>
              <a:spLocks noChangeShapeType="1"/>
            </p:cNvSpPr>
            <p:nvPr/>
          </p:nvSpPr>
          <p:spPr bwMode="auto">
            <a:xfrm>
              <a:off x="5758273" y="1585218"/>
              <a:ext cx="96592" cy="265680"/>
            </a:xfrm>
            <a:prstGeom prst="line">
              <a:avLst/>
            </a:prstGeom>
            <a:noFill/>
            <a:ln w="28575">
              <a:solidFill>
                <a:schemeClr val="tx1"/>
              </a:solidFill>
              <a:round/>
              <a:headEnd/>
              <a:tailEnd/>
            </a:ln>
          </p:spPr>
          <p:txBody>
            <a:bodyPr/>
            <a:lstStyle/>
            <a:p>
              <a:endParaRPr lang="ru-RU"/>
            </a:p>
          </p:txBody>
        </p:sp>
        <p:sp>
          <p:nvSpPr>
            <p:cNvPr id="35" name="Line 29"/>
            <p:cNvSpPr>
              <a:spLocks noChangeShapeType="1"/>
            </p:cNvSpPr>
            <p:nvPr/>
          </p:nvSpPr>
          <p:spPr bwMode="auto">
            <a:xfrm flipH="1">
              <a:off x="5758273" y="1585218"/>
              <a:ext cx="96592" cy="265680"/>
            </a:xfrm>
            <a:prstGeom prst="line">
              <a:avLst/>
            </a:prstGeom>
            <a:noFill/>
            <a:ln w="28575">
              <a:solidFill>
                <a:schemeClr val="tx1"/>
              </a:solidFill>
              <a:round/>
              <a:headEnd/>
              <a:tailEnd/>
            </a:ln>
          </p:spPr>
          <p:txBody>
            <a:bodyPr/>
            <a:lstStyle/>
            <a:p>
              <a:endParaRPr lang="ru-RU"/>
            </a:p>
          </p:txBody>
        </p:sp>
        <p:sp>
          <p:nvSpPr>
            <p:cNvPr id="31" name="AutoShape 31"/>
            <p:cNvSpPr>
              <a:spLocks noChangeArrowheads="1"/>
            </p:cNvSpPr>
            <p:nvPr/>
          </p:nvSpPr>
          <p:spPr bwMode="auto">
            <a:xfrm>
              <a:off x="932063" y="1304570"/>
              <a:ext cx="82307" cy="523876"/>
            </a:xfrm>
            <a:prstGeom prst="downArrow">
              <a:avLst>
                <a:gd name="adj1" fmla="val 50000"/>
                <a:gd name="adj2" fmla="val 115702"/>
              </a:avLst>
            </a:prstGeom>
            <a:solidFill>
              <a:schemeClr val="tx1"/>
            </a:solidFill>
            <a:ln w="9525">
              <a:solidFill>
                <a:schemeClr val="tx1"/>
              </a:solidFill>
              <a:miter lim="800000"/>
              <a:headEnd/>
              <a:tailEnd/>
            </a:ln>
          </p:spPr>
          <p:txBody>
            <a:bodyPr/>
            <a:lstStyle/>
            <a:p>
              <a:endParaRPr lang="ru-RU"/>
            </a:p>
          </p:txBody>
        </p:sp>
        <p:sp>
          <p:nvSpPr>
            <p:cNvPr id="32" name="AutoShape 32"/>
            <p:cNvSpPr>
              <a:spLocks noChangeArrowheads="1"/>
            </p:cNvSpPr>
            <p:nvPr/>
          </p:nvSpPr>
          <p:spPr bwMode="auto">
            <a:xfrm>
              <a:off x="1353804" y="1285860"/>
              <a:ext cx="82307" cy="523876"/>
            </a:xfrm>
            <a:prstGeom prst="downArrow">
              <a:avLst>
                <a:gd name="adj1" fmla="val 50000"/>
                <a:gd name="adj2" fmla="val 115702"/>
              </a:avLst>
            </a:prstGeom>
            <a:solidFill>
              <a:schemeClr val="tx1"/>
            </a:solidFill>
            <a:ln w="9525">
              <a:solidFill>
                <a:schemeClr val="tx1"/>
              </a:solidFill>
              <a:miter lim="800000"/>
              <a:headEnd/>
              <a:tailEnd/>
            </a:ln>
          </p:spPr>
          <p:txBody>
            <a:bodyPr/>
            <a:lstStyle/>
            <a:p>
              <a:endParaRPr lang="ru-RU"/>
            </a:p>
          </p:txBody>
        </p:sp>
        <p:sp>
          <p:nvSpPr>
            <p:cNvPr id="33" name="AutoShape 33"/>
            <p:cNvSpPr>
              <a:spLocks noChangeArrowheads="1"/>
            </p:cNvSpPr>
            <p:nvPr/>
          </p:nvSpPr>
          <p:spPr bwMode="auto">
            <a:xfrm>
              <a:off x="7448637" y="1285860"/>
              <a:ext cx="82307" cy="523876"/>
            </a:xfrm>
            <a:prstGeom prst="downArrow">
              <a:avLst>
                <a:gd name="adj1" fmla="val 50000"/>
                <a:gd name="adj2" fmla="val 115702"/>
              </a:avLst>
            </a:prstGeom>
            <a:solidFill>
              <a:srgbClr val="000000"/>
            </a:solidFill>
            <a:ln w="9525">
              <a:solidFill>
                <a:schemeClr val="tx1"/>
              </a:solidFill>
              <a:miter lim="800000"/>
              <a:headEnd/>
              <a:tailEnd/>
            </a:ln>
          </p:spPr>
          <p:txBody>
            <a:bodyPr/>
            <a:lstStyle/>
            <a:p>
              <a:endParaRPr lang="ru-RU"/>
            </a:p>
          </p:txBody>
        </p:sp>
        <p:sp>
          <p:nvSpPr>
            <p:cNvPr id="7" name="Line 34"/>
            <p:cNvSpPr>
              <a:spLocks noChangeShapeType="1"/>
            </p:cNvSpPr>
            <p:nvPr/>
          </p:nvSpPr>
          <p:spPr bwMode="auto">
            <a:xfrm flipH="1">
              <a:off x="1187624" y="1844824"/>
              <a:ext cx="0" cy="288032"/>
            </a:xfrm>
            <a:prstGeom prst="line">
              <a:avLst/>
            </a:prstGeom>
            <a:noFill/>
            <a:ln w="9525">
              <a:solidFill>
                <a:schemeClr val="tx1"/>
              </a:solidFill>
              <a:round/>
              <a:headEnd/>
              <a:tailEnd/>
            </a:ln>
          </p:spPr>
          <p:txBody>
            <a:bodyPr/>
            <a:lstStyle/>
            <a:p>
              <a:endParaRPr lang="ru-RU"/>
            </a:p>
          </p:txBody>
        </p:sp>
        <p:sp>
          <p:nvSpPr>
            <p:cNvPr id="8" name="Line 35"/>
            <p:cNvSpPr>
              <a:spLocks noChangeShapeType="1"/>
            </p:cNvSpPr>
            <p:nvPr/>
          </p:nvSpPr>
          <p:spPr bwMode="auto">
            <a:xfrm>
              <a:off x="1331640" y="1844824"/>
              <a:ext cx="0" cy="288032"/>
            </a:xfrm>
            <a:prstGeom prst="line">
              <a:avLst/>
            </a:prstGeom>
            <a:noFill/>
            <a:ln w="9525">
              <a:solidFill>
                <a:schemeClr val="tx1"/>
              </a:solidFill>
              <a:round/>
              <a:headEnd/>
              <a:tailEnd/>
            </a:ln>
          </p:spPr>
          <p:txBody>
            <a:bodyPr/>
            <a:lstStyle/>
            <a:p>
              <a:endParaRPr lang="ru-RU"/>
            </a:p>
          </p:txBody>
        </p:sp>
        <p:sp>
          <p:nvSpPr>
            <p:cNvPr id="74" name="TextBox 73"/>
            <p:cNvSpPr txBox="1"/>
            <p:nvPr/>
          </p:nvSpPr>
          <p:spPr>
            <a:xfrm>
              <a:off x="2071670" y="1214422"/>
              <a:ext cx="2433751" cy="369332"/>
            </a:xfrm>
            <a:prstGeom prst="rect">
              <a:avLst/>
            </a:prstGeom>
            <a:noFill/>
          </p:spPr>
          <p:txBody>
            <a:bodyPr wrap="square" rtlCol="0">
              <a:spAutoFit/>
            </a:bodyPr>
            <a:lstStyle/>
            <a:p>
              <a:r>
                <a:rPr lang="ru-RU" b="1" dirty="0" smtClean="0"/>
                <a:t>Отцовская хромосома</a:t>
              </a:r>
              <a:endParaRPr lang="ru-RU" b="1" dirty="0"/>
            </a:p>
          </p:txBody>
        </p:sp>
        <p:sp>
          <p:nvSpPr>
            <p:cNvPr id="90" name="Line 46"/>
            <p:cNvSpPr>
              <a:spLocks noChangeShapeType="1"/>
            </p:cNvSpPr>
            <p:nvPr/>
          </p:nvSpPr>
          <p:spPr bwMode="auto">
            <a:xfrm>
              <a:off x="6948264" y="2132856"/>
              <a:ext cx="764688" cy="0"/>
            </a:xfrm>
            <a:prstGeom prst="line">
              <a:avLst/>
            </a:prstGeom>
            <a:noFill/>
            <a:ln w="19050">
              <a:solidFill>
                <a:srgbClr val="000000"/>
              </a:solidFill>
              <a:round/>
              <a:headEnd/>
              <a:tailEnd/>
            </a:ln>
          </p:spPr>
          <p:txBody>
            <a:bodyPr/>
            <a:lstStyle/>
            <a:p>
              <a:endParaRPr lang="ru-RU"/>
            </a:p>
          </p:txBody>
        </p:sp>
        <p:sp>
          <p:nvSpPr>
            <p:cNvPr id="91" name="Line 59"/>
            <p:cNvSpPr>
              <a:spLocks noChangeShapeType="1"/>
            </p:cNvSpPr>
            <p:nvPr/>
          </p:nvSpPr>
          <p:spPr bwMode="auto">
            <a:xfrm>
              <a:off x="6661505" y="2123406"/>
              <a:ext cx="191172" cy="0"/>
            </a:xfrm>
            <a:prstGeom prst="line">
              <a:avLst/>
            </a:prstGeom>
            <a:noFill/>
            <a:ln w="19050">
              <a:solidFill>
                <a:srgbClr val="000000"/>
              </a:solidFill>
              <a:prstDash val="sysDot"/>
              <a:round/>
              <a:headEnd/>
              <a:tailEnd/>
            </a:ln>
          </p:spPr>
          <p:txBody>
            <a:bodyPr/>
            <a:lstStyle/>
            <a:p>
              <a:endParaRPr lang="ru-RU"/>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077218"/>
          </a:xfrm>
          <a:prstGeom prst="rect">
            <a:avLst/>
          </a:prstGeom>
          <a:noFill/>
        </p:spPr>
        <p:txBody>
          <a:bodyPr wrap="square" rtlCol="0">
            <a:spAutoFit/>
          </a:bodyPr>
          <a:lstStyle/>
          <a:p>
            <a:pPr algn="ctr"/>
            <a:r>
              <a:rPr lang="ru-RU" sz="3200" b="1" dirty="0" smtClean="0">
                <a:latin typeface="Calibri"/>
                <a:cs typeface="Calibri"/>
              </a:rPr>
              <a:t>Молекулярно-генетические причины синдромов </a:t>
            </a:r>
            <a:r>
              <a:rPr lang="ru-RU" sz="3200" b="1" dirty="0" err="1" smtClean="0">
                <a:latin typeface="Calibri"/>
                <a:cs typeface="Calibri"/>
              </a:rPr>
              <a:t>Прадера-Вилли</a:t>
            </a:r>
            <a:r>
              <a:rPr lang="ru-RU" sz="3200" b="1" dirty="0" smtClean="0">
                <a:latin typeface="Calibri"/>
                <a:cs typeface="Calibri"/>
              </a:rPr>
              <a:t> и </a:t>
            </a:r>
            <a:r>
              <a:rPr lang="ru-RU" sz="3200" b="1" dirty="0" err="1" smtClean="0">
                <a:latin typeface="Calibri"/>
                <a:cs typeface="Calibri"/>
              </a:rPr>
              <a:t>Ангельмана</a:t>
            </a:r>
            <a:endParaRPr lang="ru-RU" sz="3200" b="1" dirty="0"/>
          </a:p>
        </p:txBody>
      </p:sp>
      <p:pic>
        <p:nvPicPr>
          <p:cNvPr id="2" name="Picture 1" descr="Untitled-2.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27584" y="1268760"/>
            <a:ext cx="7488832" cy="5354050"/>
          </a:xfrm>
          <a:prstGeom prst="rect">
            <a:avLst/>
          </a:prstGeom>
        </p:spPr>
      </p:pic>
      <p:sp>
        <p:nvSpPr>
          <p:cNvPr id="3" name="TextBox 2"/>
          <p:cNvSpPr txBox="1"/>
          <p:nvPr/>
        </p:nvSpPr>
        <p:spPr>
          <a:xfrm>
            <a:off x="7109368" y="6596183"/>
            <a:ext cx="2034632" cy="246221"/>
          </a:xfrm>
          <a:prstGeom prst="rect">
            <a:avLst/>
          </a:prstGeom>
          <a:noFill/>
        </p:spPr>
        <p:txBody>
          <a:bodyPr wrap="none" rtlCol="0">
            <a:spAutoFit/>
          </a:bodyPr>
          <a:lstStyle/>
          <a:p>
            <a:r>
              <a:rPr lang="ru-RU" sz="1000" dirty="0" smtClean="0">
                <a:solidFill>
                  <a:schemeClr val="bg1">
                    <a:lumMod val="50000"/>
                  </a:schemeClr>
                </a:solidFill>
              </a:rPr>
              <a:t>Адаптация с сайта </a:t>
            </a:r>
            <a:r>
              <a:rPr lang="ru-RU" sz="1000" dirty="0" err="1" smtClean="0">
                <a:solidFill>
                  <a:schemeClr val="bg1">
                    <a:lumMod val="50000"/>
                  </a:schemeClr>
                </a:solidFill>
              </a:rPr>
              <a:t>Meduniver.com</a:t>
            </a:r>
            <a:endParaRPr lang="en-US" sz="1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984885"/>
          </a:xfrm>
          <a:prstGeom prst="rect">
            <a:avLst/>
          </a:prstGeom>
          <a:noFill/>
        </p:spPr>
        <p:txBody>
          <a:bodyPr wrap="square" rtlCol="0">
            <a:spAutoFit/>
          </a:bodyPr>
          <a:lstStyle/>
          <a:p>
            <a:pPr algn="ctr"/>
            <a:r>
              <a:rPr lang="ru-RU" sz="4000" b="1" dirty="0" smtClean="0"/>
              <a:t>Синдром </a:t>
            </a:r>
            <a:r>
              <a:rPr lang="ru-RU" sz="4000" b="1" dirty="0" err="1" smtClean="0"/>
              <a:t>Прадера-Вилли</a:t>
            </a:r>
            <a:endParaRPr lang="ru-RU" sz="4000" b="1" dirty="0" smtClean="0"/>
          </a:p>
          <a:p>
            <a:endParaRPr lang="ru-RU" dirty="0"/>
          </a:p>
        </p:txBody>
      </p:sp>
      <p:sp>
        <p:nvSpPr>
          <p:cNvPr id="5" name="TextBox 4"/>
          <p:cNvSpPr txBox="1"/>
          <p:nvPr/>
        </p:nvSpPr>
        <p:spPr>
          <a:xfrm>
            <a:off x="0" y="1142984"/>
            <a:ext cx="9144001" cy="738664"/>
          </a:xfrm>
          <a:prstGeom prst="rect">
            <a:avLst/>
          </a:prstGeom>
          <a:noFill/>
        </p:spPr>
        <p:txBody>
          <a:bodyPr wrap="square" rtlCol="0">
            <a:spAutoFit/>
          </a:bodyPr>
          <a:lstStyle/>
          <a:p>
            <a:endParaRPr lang="ru-RU" dirty="0"/>
          </a:p>
          <a:p>
            <a:pPr algn="ctr"/>
            <a:r>
              <a:rPr lang="ru-RU" sz="2400" dirty="0" smtClean="0"/>
              <a:t>Делеция </a:t>
            </a:r>
            <a:r>
              <a:rPr lang="ru-RU" sz="2400" dirty="0"/>
              <a:t>района 15q11-13 </a:t>
            </a:r>
            <a:r>
              <a:rPr lang="ru-RU" sz="2400" dirty="0" smtClean="0"/>
              <a:t>отцовской хромосомы</a:t>
            </a:r>
            <a:r>
              <a:rPr lang="ru-RU" sz="2400" dirty="0"/>
              <a:t>	</a:t>
            </a:r>
          </a:p>
        </p:txBody>
      </p:sp>
      <p:pic>
        <p:nvPicPr>
          <p:cNvPr id="6" name="Рисунок 5" descr="Pws.jpg"/>
          <p:cNvPicPr>
            <a:picLocks noChangeAspect="1"/>
          </p:cNvPicPr>
          <p:nvPr/>
        </p:nvPicPr>
        <p:blipFill rotWithShape="1">
          <a:blip r:embed="rId3"/>
          <a:srcRect l="2404" t="4562" r="2482" b="3571"/>
          <a:stretch/>
        </p:blipFill>
        <p:spPr>
          <a:xfrm>
            <a:off x="1115616" y="2060848"/>
            <a:ext cx="7056784" cy="4638820"/>
          </a:xfrm>
          <a:prstGeom prst="rect">
            <a:avLst/>
          </a:prstGeom>
          <a:noFill/>
          <a:ln>
            <a:noFill/>
          </a:ln>
        </p:spPr>
      </p:pic>
      <p:sp>
        <p:nvSpPr>
          <p:cNvPr id="7" name="TextBox 6"/>
          <p:cNvSpPr txBox="1"/>
          <p:nvPr/>
        </p:nvSpPr>
        <p:spPr>
          <a:xfrm>
            <a:off x="0" y="714356"/>
            <a:ext cx="9144000" cy="584775"/>
          </a:xfrm>
          <a:prstGeom prst="rect">
            <a:avLst/>
          </a:prstGeom>
          <a:noFill/>
        </p:spPr>
        <p:txBody>
          <a:bodyPr wrap="square" rtlCol="0">
            <a:spAutoFit/>
          </a:bodyPr>
          <a:lstStyle/>
          <a:p>
            <a:pPr algn="ctr"/>
            <a:r>
              <a:rPr lang="ru-RU" sz="3200" dirty="0" smtClean="0"/>
              <a:t>Частота: 1/[10 000..25 000]</a:t>
            </a:r>
            <a:endParaRPr lang="ru-RU"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6632"/>
            <a:ext cx="9144000" cy="707886"/>
          </a:xfrm>
          <a:prstGeom prst="rect">
            <a:avLst/>
          </a:prstGeom>
          <a:noFill/>
        </p:spPr>
        <p:txBody>
          <a:bodyPr wrap="square" rtlCol="0">
            <a:spAutoFit/>
          </a:bodyPr>
          <a:lstStyle/>
          <a:p>
            <a:pPr algn="ctr"/>
            <a:r>
              <a:rPr lang="ru-RU" sz="4000" b="1" dirty="0" smtClean="0"/>
              <a:t>Оплодотворение</a:t>
            </a:r>
            <a:endParaRPr lang="ru-RU" sz="4000" b="1" dirty="0"/>
          </a:p>
        </p:txBody>
      </p:sp>
      <p:pic>
        <p:nvPicPr>
          <p:cNvPr id="5" name="Picture 2" descr="The Calm Before the Storm [Click for next image]"/>
          <p:cNvPicPr>
            <a:picLocks noChangeAspect="1" noChangeArrowheads="1"/>
          </p:cNvPicPr>
          <p:nvPr/>
        </p:nvPicPr>
        <p:blipFill rotWithShape="1">
          <a:blip r:embed="rId3" cstate="print"/>
          <a:srcRect t="-238" r="2309" b="2662"/>
          <a:stretch/>
        </p:blipFill>
        <p:spPr bwMode="auto">
          <a:xfrm>
            <a:off x="70868" y="980728"/>
            <a:ext cx="4429124" cy="3456384"/>
          </a:xfrm>
          <a:prstGeom prst="rect">
            <a:avLst/>
          </a:prstGeom>
          <a:noFill/>
          <a:ln>
            <a:noFill/>
          </a:ln>
        </p:spPr>
      </p:pic>
      <p:sp>
        <p:nvSpPr>
          <p:cNvPr id="6" name="TextBox 5"/>
          <p:cNvSpPr txBox="1"/>
          <p:nvPr/>
        </p:nvSpPr>
        <p:spPr>
          <a:xfrm>
            <a:off x="211464" y="4532927"/>
            <a:ext cx="4000496" cy="1200329"/>
          </a:xfrm>
          <a:prstGeom prst="rect">
            <a:avLst/>
          </a:prstGeom>
          <a:noFill/>
        </p:spPr>
        <p:txBody>
          <a:bodyPr wrap="square" rtlCol="0">
            <a:spAutoFit/>
          </a:bodyPr>
          <a:lstStyle/>
          <a:p>
            <a:pPr>
              <a:buNone/>
            </a:pPr>
            <a:r>
              <a:rPr lang="ru-RU" dirty="0" smtClean="0"/>
              <a:t>1- Блестящая оболочка (</a:t>
            </a:r>
            <a:r>
              <a:rPr lang="en-US" dirty="0" err="1" smtClean="0"/>
              <a:t>Zona</a:t>
            </a:r>
            <a:r>
              <a:rPr lang="en-US" dirty="0" smtClean="0"/>
              <a:t> </a:t>
            </a:r>
            <a:r>
              <a:rPr lang="en-US" dirty="0" err="1" smtClean="0"/>
              <a:t>pellucida</a:t>
            </a:r>
            <a:r>
              <a:rPr lang="ru-RU" dirty="0" smtClean="0"/>
              <a:t>)</a:t>
            </a:r>
          </a:p>
          <a:p>
            <a:pPr>
              <a:buNone/>
            </a:pPr>
            <a:r>
              <a:rPr lang="ru-RU" dirty="0" smtClean="0"/>
              <a:t>2- Сперматозоид</a:t>
            </a:r>
          </a:p>
          <a:p>
            <a:pPr>
              <a:buNone/>
            </a:pPr>
            <a:r>
              <a:rPr lang="ru-RU" dirty="0" smtClean="0"/>
              <a:t>3- Ооцит</a:t>
            </a:r>
          </a:p>
          <a:p>
            <a:endParaRPr lang="ru-RU" dirty="0"/>
          </a:p>
        </p:txBody>
      </p:sp>
      <p:pic>
        <p:nvPicPr>
          <p:cNvPr id="7" name="Picture 2" descr="Fertilization Begins [Click for next image]"/>
          <p:cNvPicPr>
            <a:picLocks noChangeAspect="1" noChangeArrowheads="1"/>
          </p:cNvPicPr>
          <p:nvPr/>
        </p:nvPicPr>
        <p:blipFill rotWithShape="1">
          <a:blip r:embed="rId4" cstate="print"/>
          <a:srcRect l="4619" t="626" r="5388" b="1887"/>
          <a:stretch/>
        </p:blipFill>
        <p:spPr bwMode="auto">
          <a:xfrm>
            <a:off x="4572000" y="980727"/>
            <a:ext cx="4523815" cy="3456385"/>
          </a:xfrm>
          <a:prstGeom prst="rect">
            <a:avLst/>
          </a:prstGeom>
          <a:noFill/>
          <a:ln>
            <a:noFill/>
          </a:ln>
        </p:spPr>
      </p:pic>
      <p:sp>
        <p:nvSpPr>
          <p:cNvPr id="8" name="TextBox 7"/>
          <p:cNvSpPr txBox="1"/>
          <p:nvPr/>
        </p:nvSpPr>
        <p:spPr>
          <a:xfrm>
            <a:off x="5076056" y="4554994"/>
            <a:ext cx="3571868" cy="1754326"/>
          </a:xfrm>
          <a:prstGeom prst="rect">
            <a:avLst/>
          </a:prstGeom>
          <a:noFill/>
        </p:spPr>
        <p:txBody>
          <a:bodyPr wrap="square" rtlCol="0">
            <a:spAutoFit/>
          </a:bodyPr>
          <a:lstStyle/>
          <a:p>
            <a:r>
              <a:rPr lang="ru-RU" dirty="0" smtClean="0"/>
              <a:t>1 - Основная часть сперматозоида</a:t>
            </a:r>
          </a:p>
          <a:p>
            <a:r>
              <a:rPr lang="ru-RU" dirty="0" smtClean="0"/>
              <a:t>2 - Блестящая оболочка</a:t>
            </a:r>
          </a:p>
          <a:p>
            <a:r>
              <a:rPr lang="ru-RU" dirty="0" smtClean="0"/>
              <a:t>3 - Средняя часть</a:t>
            </a:r>
          </a:p>
          <a:p>
            <a:r>
              <a:rPr lang="ru-RU" dirty="0" smtClean="0"/>
              <a:t>4 - Шея</a:t>
            </a:r>
          </a:p>
          <a:p>
            <a:r>
              <a:rPr lang="ru-RU" dirty="0" smtClean="0"/>
              <a:t>5 - </a:t>
            </a:r>
            <a:r>
              <a:rPr lang="ru-RU" dirty="0" err="1" smtClean="0"/>
              <a:t>Постакросомальная</a:t>
            </a:r>
            <a:r>
              <a:rPr lang="ru-RU" dirty="0" smtClean="0"/>
              <a:t> область</a:t>
            </a:r>
          </a:p>
          <a:p>
            <a:r>
              <a:rPr lang="ru-RU" dirty="0" smtClean="0"/>
              <a:t>6 - </a:t>
            </a:r>
            <a:r>
              <a:rPr lang="ru-RU" dirty="0" err="1" smtClean="0"/>
              <a:t>Акросома</a:t>
            </a:r>
            <a:endParaRPr lang="ru-RU"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336760949_portret-evgenii-martines-valeho-la-monstra.jpg"/>
          <p:cNvPicPr>
            <a:picLocks noChangeAspect="1"/>
          </p:cNvPicPr>
          <p:nvPr/>
        </p:nvPicPr>
        <p:blipFill>
          <a:blip r:embed="rId2"/>
          <a:stretch>
            <a:fillRect/>
          </a:stretch>
        </p:blipFill>
        <p:spPr>
          <a:xfrm>
            <a:off x="0" y="0"/>
            <a:ext cx="4067944" cy="6858000"/>
          </a:xfrm>
          <a:prstGeom prst="rect">
            <a:avLst/>
          </a:prstGeom>
          <a:noFill/>
          <a:ln>
            <a:noFill/>
          </a:ln>
        </p:spPr>
      </p:pic>
      <p:sp>
        <p:nvSpPr>
          <p:cNvPr id="5" name="TextBox 4"/>
          <p:cNvSpPr txBox="1"/>
          <p:nvPr/>
        </p:nvSpPr>
        <p:spPr>
          <a:xfrm>
            <a:off x="4067944" y="764704"/>
            <a:ext cx="5076056" cy="4739760"/>
          </a:xfrm>
          <a:prstGeom prst="rect">
            <a:avLst/>
          </a:prstGeom>
          <a:noFill/>
        </p:spPr>
        <p:txBody>
          <a:bodyPr wrap="square" rtlCol="0">
            <a:spAutoFit/>
          </a:bodyPr>
          <a:lstStyle/>
          <a:p>
            <a:endParaRPr lang="ru-RU" dirty="0"/>
          </a:p>
          <a:p>
            <a:r>
              <a:rPr lang="ru-RU" sz="3200" dirty="0"/>
              <a:t>Портрет </a:t>
            </a:r>
            <a:endParaRPr lang="ru-RU" sz="3200" dirty="0" smtClean="0"/>
          </a:p>
          <a:p>
            <a:r>
              <a:rPr lang="ru-RU" sz="3200" dirty="0" smtClean="0"/>
              <a:t>Евгении </a:t>
            </a:r>
            <a:r>
              <a:rPr lang="ru-RU" sz="3200" dirty="0" err="1"/>
              <a:t>Мартинес</a:t>
            </a:r>
            <a:r>
              <a:rPr lang="ru-RU" sz="3200" dirty="0"/>
              <a:t> </a:t>
            </a:r>
            <a:r>
              <a:rPr lang="ru-RU" sz="3200" dirty="0" err="1"/>
              <a:t>Валеджо</a:t>
            </a:r>
            <a:r>
              <a:rPr lang="ru-RU" sz="3200" dirty="0"/>
              <a:t> </a:t>
            </a:r>
            <a:r>
              <a:rPr lang="ru-RU" sz="2000" dirty="0" smtClean="0"/>
              <a:t>1680. Музей </a:t>
            </a:r>
            <a:r>
              <a:rPr lang="ru-RU" sz="2000" dirty="0"/>
              <a:t>Прадо, </a:t>
            </a:r>
            <a:r>
              <a:rPr lang="ru-RU" sz="2000" dirty="0" smtClean="0"/>
              <a:t>Мадрид. </a:t>
            </a:r>
          </a:p>
          <a:p>
            <a:endParaRPr lang="ru-RU" sz="3200" dirty="0"/>
          </a:p>
          <a:p>
            <a:r>
              <a:rPr lang="ru-RU" sz="2800" dirty="0" smtClean="0"/>
              <a:t>Считается</a:t>
            </a:r>
            <a:r>
              <a:rPr lang="ru-RU" sz="2800" dirty="0"/>
              <a:t>, что девочка страдала </a:t>
            </a:r>
            <a:r>
              <a:rPr lang="ru-RU" sz="2800" dirty="0" smtClean="0"/>
              <a:t>синдромом </a:t>
            </a:r>
          </a:p>
          <a:p>
            <a:r>
              <a:rPr lang="ru-RU" sz="2800" dirty="0" err="1" smtClean="0"/>
              <a:t>Прадера</a:t>
            </a:r>
            <a:r>
              <a:rPr lang="ru-RU" sz="2800" dirty="0" smtClean="0"/>
              <a:t>-Вилли. </a:t>
            </a:r>
          </a:p>
          <a:p>
            <a:endParaRPr lang="ru-RU" sz="2800" dirty="0"/>
          </a:p>
          <a:p>
            <a:r>
              <a:rPr lang="ru-RU" sz="2800" dirty="0" smtClean="0"/>
              <a:t>На </a:t>
            </a:r>
            <a:r>
              <a:rPr lang="ru-RU" sz="2800" dirty="0"/>
              <a:t>картине ей 6 лет </a:t>
            </a:r>
            <a:endParaRPr lang="ru-RU" sz="2800" dirty="0" smtClean="0"/>
          </a:p>
          <a:p>
            <a:r>
              <a:rPr lang="ru-RU" sz="2800" dirty="0" smtClean="0"/>
              <a:t>при </a:t>
            </a:r>
            <a:r>
              <a:rPr lang="ru-RU" sz="2800" dirty="0"/>
              <a:t>весе 54 кг.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07886"/>
          </a:xfrm>
          <a:prstGeom prst="rect">
            <a:avLst/>
          </a:prstGeom>
          <a:noFill/>
        </p:spPr>
        <p:txBody>
          <a:bodyPr wrap="square" rtlCol="0">
            <a:spAutoFit/>
          </a:bodyPr>
          <a:lstStyle/>
          <a:p>
            <a:pPr algn="ctr"/>
            <a:r>
              <a:rPr lang="ru-RU" sz="4000" b="1" dirty="0" smtClean="0"/>
              <a:t>Синдром </a:t>
            </a:r>
            <a:r>
              <a:rPr lang="ru-RU" sz="4000" b="1" dirty="0" err="1" smtClean="0"/>
              <a:t>Ангельмана</a:t>
            </a:r>
            <a:endParaRPr lang="ru-RU" sz="4000" b="1" dirty="0"/>
          </a:p>
        </p:txBody>
      </p:sp>
      <p:pic>
        <p:nvPicPr>
          <p:cNvPr id="6" name="Рисунок 5" descr="syndrom-Angelmana.JPG"/>
          <p:cNvPicPr>
            <a:picLocks noChangeAspect="1"/>
          </p:cNvPicPr>
          <p:nvPr/>
        </p:nvPicPr>
        <p:blipFill>
          <a:blip r:embed="rId3"/>
          <a:stretch>
            <a:fillRect/>
          </a:stretch>
        </p:blipFill>
        <p:spPr>
          <a:xfrm>
            <a:off x="1547664" y="1700808"/>
            <a:ext cx="6270480" cy="5013176"/>
          </a:xfrm>
          <a:prstGeom prst="rect">
            <a:avLst/>
          </a:prstGeom>
        </p:spPr>
      </p:pic>
      <p:sp>
        <p:nvSpPr>
          <p:cNvPr id="7" name="TextBox 6"/>
          <p:cNvSpPr txBox="1"/>
          <p:nvPr/>
        </p:nvSpPr>
        <p:spPr>
          <a:xfrm>
            <a:off x="0" y="692696"/>
            <a:ext cx="9144000" cy="954107"/>
          </a:xfrm>
          <a:prstGeom prst="rect">
            <a:avLst/>
          </a:prstGeom>
          <a:noFill/>
        </p:spPr>
        <p:txBody>
          <a:bodyPr wrap="square" rtlCol="0">
            <a:spAutoFit/>
          </a:bodyPr>
          <a:lstStyle/>
          <a:p>
            <a:pPr algn="ctr"/>
            <a:r>
              <a:rPr lang="ru-RU" sz="3200" dirty="0" smtClean="0"/>
              <a:t>Частота: 1/[10 000..20 000]</a:t>
            </a:r>
          </a:p>
          <a:p>
            <a:pPr algn="ctr"/>
            <a:r>
              <a:rPr lang="ru-RU" sz="2400" dirty="0"/>
              <a:t>Д</a:t>
            </a:r>
            <a:r>
              <a:rPr lang="ru-RU" sz="2400" dirty="0" smtClean="0"/>
              <a:t>елеция </a:t>
            </a:r>
            <a:r>
              <a:rPr lang="ru-RU" sz="2400" dirty="0"/>
              <a:t>района 15q11-13 </a:t>
            </a:r>
            <a:r>
              <a:rPr lang="ru-RU" sz="2400" dirty="0" smtClean="0"/>
              <a:t>материнской хромосомы</a:t>
            </a:r>
            <a:endParaRPr lang="ru-RU"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015663"/>
          </a:xfrm>
          <a:prstGeom prst="rect">
            <a:avLst/>
          </a:prstGeom>
          <a:noFill/>
        </p:spPr>
        <p:txBody>
          <a:bodyPr wrap="square" rtlCol="0">
            <a:spAutoFit/>
          </a:bodyPr>
          <a:lstStyle/>
          <a:p>
            <a:pPr algn="ctr"/>
            <a:r>
              <a:rPr lang="ru-RU" sz="4000" b="1" dirty="0" smtClean="0"/>
              <a:t>Синдром </a:t>
            </a:r>
            <a:r>
              <a:rPr lang="ru-RU" sz="4000" b="1" dirty="0" err="1" smtClean="0"/>
              <a:t>Силвера-Рассела</a:t>
            </a:r>
            <a:endParaRPr lang="ru-RU" sz="4000" b="1" dirty="0" smtClean="0"/>
          </a:p>
          <a:p>
            <a:endParaRPr lang="ru-RU" sz="2000" b="1" dirty="0"/>
          </a:p>
        </p:txBody>
      </p:sp>
      <p:sp>
        <p:nvSpPr>
          <p:cNvPr id="6" name="TextBox 5"/>
          <p:cNvSpPr txBox="1"/>
          <p:nvPr/>
        </p:nvSpPr>
        <p:spPr>
          <a:xfrm>
            <a:off x="251520" y="2420888"/>
            <a:ext cx="4698491" cy="3447098"/>
          </a:xfrm>
          <a:prstGeom prst="rect">
            <a:avLst/>
          </a:prstGeom>
          <a:noFill/>
        </p:spPr>
        <p:txBody>
          <a:bodyPr wrap="square" rtlCol="0">
            <a:spAutoFit/>
          </a:bodyPr>
          <a:lstStyle/>
          <a:p>
            <a:r>
              <a:rPr lang="ru-RU" sz="2000" dirty="0"/>
              <a:t>Признаки:</a:t>
            </a:r>
          </a:p>
          <a:p>
            <a:pPr marL="342900" indent="-342900">
              <a:buAutoNum type="arabicPeriod"/>
            </a:pPr>
            <a:r>
              <a:rPr lang="ru-RU" sz="2000" dirty="0" smtClean="0"/>
              <a:t>Карликовый рост</a:t>
            </a:r>
          </a:p>
          <a:p>
            <a:pPr marL="342900" indent="-342900">
              <a:buAutoNum type="arabicPeriod"/>
            </a:pPr>
            <a:r>
              <a:rPr lang="ru-RU" sz="2000" dirty="0" smtClean="0"/>
              <a:t>Малая масса тела при рождении</a:t>
            </a:r>
          </a:p>
          <a:p>
            <a:pPr marL="342900" indent="-342900">
              <a:buAutoNum type="arabicPeriod"/>
            </a:pPr>
            <a:r>
              <a:rPr lang="ru-RU" sz="2000" dirty="0" smtClean="0"/>
              <a:t>Задержка общего развития</a:t>
            </a:r>
          </a:p>
          <a:p>
            <a:pPr marL="342900" indent="-342900">
              <a:buAutoNum type="arabicPeriod"/>
            </a:pPr>
            <a:r>
              <a:rPr lang="ru-RU" sz="2000" dirty="0" smtClean="0"/>
              <a:t>Треугольное лицо</a:t>
            </a:r>
          </a:p>
          <a:p>
            <a:pPr marL="342900" indent="-342900">
              <a:buAutoNum type="arabicPeriod"/>
            </a:pPr>
            <a:r>
              <a:rPr lang="ru-RU" sz="2000" dirty="0" smtClean="0"/>
              <a:t>Опущенные вниз уголки рта</a:t>
            </a:r>
          </a:p>
          <a:p>
            <a:pPr marL="342900" indent="-342900">
              <a:buAutoNum type="arabicPeriod"/>
            </a:pPr>
            <a:r>
              <a:rPr lang="ru-RU" sz="2000" dirty="0" smtClean="0"/>
              <a:t>Укороченные и согнутые пальцы рук</a:t>
            </a:r>
          </a:p>
          <a:p>
            <a:pPr marL="342900" indent="-342900">
              <a:buAutoNum type="arabicPeriod"/>
            </a:pPr>
            <a:r>
              <a:rPr lang="ru-RU" sz="2000" dirty="0" smtClean="0"/>
              <a:t>Синдактилия</a:t>
            </a:r>
          </a:p>
          <a:p>
            <a:pPr marL="342900" indent="-342900">
              <a:buAutoNum type="arabicPeriod"/>
            </a:pPr>
            <a:r>
              <a:rPr lang="ru-RU" sz="2000" dirty="0" smtClean="0"/>
              <a:t>Гипогликемия </a:t>
            </a:r>
          </a:p>
          <a:p>
            <a:pPr marL="342900" indent="-342900">
              <a:buAutoNum type="arabicPeriod"/>
            </a:pPr>
            <a:r>
              <a:rPr lang="ru-RU" sz="2000" dirty="0" smtClean="0"/>
              <a:t>Узкая грудная клетка</a:t>
            </a:r>
          </a:p>
          <a:p>
            <a:endParaRPr lang="ru-RU" sz="1600" dirty="0"/>
          </a:p>
        </p:txBody>
      </p:sp>
      <p:sp>
        <p:nvSpPr>
          <p:cNvPr id="8" name="TextBox 7"/>
          <p:cNvSpPr txBox="1"/>
          <p:nvPr/>
        </p:nvSpPr>
        <p:spPr>
          <a:xfrm>
            <a:off x="4286248" y="1500174"/>
            <a:ext cx="184731" cy="369332"/>
          </a:xfrm>
          <a:prstGeom prst="rect">
            <a:avLst/>
          </a:prstGeom>
          <a:noFill/>
        </p:spPr>
        <p:txBody>
          <a:bodyPr wrap="none" rtlCol="0">
            <a:spAutoFit/>
          </a:bodyPr>
          <a:lstStyle/>
          <a:p>
            <a:endParaRPr lang="ru-RU" dirty="0"/>
          </a:p>
        </p:txBody>
      </p:sp>
      <p:sp>
        <p:nvSpPr>
          <p:cNvPr id="9" name="TextBox 8"/>
          <p:cNvSpPr txBox="1"/>
          <p:nvPr/>
        </p:nvSpPr>
        <p:spPr>
          <a:xfrm>
            <a:off x="0" y="692696"/>
            <a:ext cx="9144000" cy="584776"/>
          </a:xfrm>
          <a:prstGeom prst="rect">
            <a:avLst/>
          </a:prstGeom>
          <a:noFill/>
        </p:spPr>
        <p:txBody>
          <a:bodyPr wrap="square" rtlCol="0">
            <a:spAutoFit/>
          </a:bodyPr>
          <a:lstStyle/>
          <a:p>
            <a:pPr algn="ctr"/>
            <a:r>
              <a:rPr lang="ru-RU" sz="3200" dirty="0" smtClean="0"/>
              <a:t>Частота: 1/[30 000..100 000]</a:t>
            </a:r>
            <a:endParaRPr lang="ru-RU" sz="3200" dirty="0"/>
          </a:p>
        </p:txBody>
      </p:sp>
      <p:sp>
        <p:nvSpPr>
          <p:cNvPr id="10" name="TextBox 9"/>
          <p:cNvSpPr txBox="1"/>
          <p:nvPr/>
        </p:nvSpPr>
        <p:spPr>
          <a:xfrm>
            <a:off x="6016" y="1196752"/>
            <a:ext cx="9144000" cy="461665"/>
          </a:xfrm>
          <a:prstGeom prst="rect">
            <a:avLst/>
          </a:prstGeom>
          <a:noFill/>
        </p:spPr>
        <p:txBody>
          <a:bodyPr wrap="square" rtlCol="0">
            <a:spAutoFit/>
          </a:bodyPr>
          <a:lstStyle/>
          <a:p>
            <a:pPr algn="ctr"/>
            <a:r>
              <a:rPr lang="ru-RU" sz="2400" dirty="0" smtClean="0"/>
              <a:t>Материнская однородительская дисомия по седьмой хромосоме</a:t>
            </a:r>
            <a:endParaRPr lang="en-US" sz="2400" dirty="0"/>
          </a:p>
        </p:txBody>
      </p:sp>
      <p:pic>
        <p:nvPicPr>
          <p:cNvPr id="2" name="Picture 1"/>
          <p:cNvPicPr>
            <a:picLocks noChangeAspect="1"/>
          </p:cNvPicPr>
          <p:nvPr/>
        </p:nvPicPr>
        <p:blipFill>
          <a:blip r:embed="rId3" cstate="print"/>
          <a:stretch>
            <a:fillRect/>
          </a:stretch>
        </p:blipFill>
        <p:spPr>
          <a:xfrm>
            <a:off x="4716016" y="1988840"/>
            <a:ext cx="4001648" cy="4288536"/>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50" y="0"/>
            <a:ext cx="9144000" cy="1261884"/>
          </a:xfrm>
          <a:prstGeom prst="rect">
            <a:avLst/>
          </a:prstGeom>
          <a:noFill/>
        </p:spPr>
        <p:txBody>
          <a:bodyPr wrap="square" rtlCol="0">
            <a:spAutoFit/>
          </a:bodyPr>
          <a:lstStyle/>
          <a:p>
            <a:pPr algn="ctr"/>
            <a:r>
              <a:rPr lang="ru-RU" sz="4000" b="1" dirty="0" smtClean="0"/>
              <a:t>Синдром </a:t>
            </a:r>
            <a:r>
              <a:rPr lang="ru-RU" sz="4000" b="1" dirty="0" err="1" smtClean="0"/>
              <a:t>Видемана-Беквита</a:t>
            </a:r>
            <a:endParaRPr lang="ru-RU" sz="4000" b="1" dirty="0" smtClean="0"/>
          </a:p>
          <a:p>
            <a:pPr algn="ctr"/>
            <a:endParaRPr lang="ru-RU" sz="3600" dirty="0">
              <a:solidFill>
                <a:srgbClr val="C00000"/>
              </a:solidFill>
            </a:endParaRPr>
          </a:p>
        </p:txBody>
      </p:sp>
      <p:sp>
        <p:nvSpPr>
          <p:cNvPr id="6" name="TextBox 5"/>
          <p:cNvSpPr txBox="1"/>
          <p:nvPr/>
        </p:nvSpPr>
        <p:spPr>
          <a:xfrm>
            <a:off x="0" y="1340768"/>
            <a:ext cx="9144001" cy="1107996"/>
          </a:xfrm>
          <a:prstGeom prst="rect">
            <a:avLst/>
          </a:prstGeom>
          <a:noFill/>
        </p:spPr>
        <p:txBody>
          <a:bodyPr wrap="square" rtlCol="0">
            <a:spAutoFit/>
          </a:bodyPr>
          <a:lstStyle/>
          <a:p>
            <a:pPr algn="ctr"/>
            <a:r>
              <a:rPr lang="ru-RU" sz="2400" dirty="0" smtClean="0"/>
              <a:t>У новорожденных была отмечена гипогликемия в сочетании с соматическими изменениями.</a:t>
            </a:r>
          </a:p>
          <a:p>
            <a:pPr algn="ctr"/>
            <a:endParaRPr lang="ru-RU" dirty="0"/>
          </a:p>
        </p:txBody>
      </p:sp>
      <p:pic>
        <p:nvPicPr>
          <p:cNvPr id="7" name="Рисунок 6" descr="tmp4795-38.jpg"/>
          <p:cNvPicPr>
            <a:picLocks noChangeAspect="1"/>
          </p:cNvPicPr>
          <p:nvPr/>
        </p:nvPicPr>
        <p:blipFill rotWithShape="1">
          <a:blip r:embed="rId3"/>
          <a:srcRect t="7953" b="4460"/>
          <a:stretch/>
        </p:blipFill>
        <p:spPr>
          <a:xfrm>
            <a:off x="1043608" y="2348880"/>
            <a:ext cx="6996211" cy="4320480"/>
          </a:xfrm>
          <a:prstGeom prst="rect">
            <a:avLst/>
          </a:prstGeom>
          <a:noFill/>
          <a:ln>
            <a:noFill/>
          </a:ln>
        </p:spPr>
      </p:pic>
      <p:sp>
        <p:nvSpPr>
          <p:cNvPr id="8" name="TextBox 7"/>
          <p:cNvSpPr txBox="1"/>
          <p:nvPr/>
        </p:nvSpPr>
        <p:spPr>
          <a:xfrm>
            <a:off x="0" y="692696"/>
            <a:ext cx="9144000" cy="584776"/>
          </a:xfrm>
          <a:prstGeom prst="rect">
            <a:avLst/>
          </a:prstGeom>
          <a:noFill/>
        </p:spPr>
        <p:txBody>
          <a:bodyPr wrap="square" rtlCol="0">
            <a:spAutoFit/>
          </a:bodyPr>
          <a:lstStyle/>
          <a:p>
            <a:pPr algn="ctr"/>
            <a:r>
              <a:rPr lang="ru-RU" sz="3200" dirty="0" smtClean="0"/>
              <a:t>Частота: 1/12000</a:t>
            </a:r>
            <a:endParaRPr lang="ru-RU" sz="3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700808"/>
            <a:ext cx="4788024" cy="3416320"/>
          </a:xfrm>
          <a:prstGeom prst="rect">
            <a:avLst/>
          </a:prstGeom>
          <a:noFill/>
        </p:spPr>
        <p:txBody>
          <a:bodyPr wrap="square" rtlCol="0">
            <a:spAutoFit/>
          </a:bodyPr>
          <a:lstStyle/>
          <a:p>
            <a:pPr algn="r"/>
            <a:r>
              <a:rPr lang="ru-RU" sz="2400" dirty="0" smtClean="0">
                <a:latin typeface="Calibri"/>
              </a:rPr>
              <a:t>Нобелевская премия </a:t>
            </a:r>
          </a:p>
          <a:p>
            <a:pPr algn="r"/>
            <a:r>
              <a:rPr lang="ru-RU" sz="2400" dirty="0" smtClean="0">
                <a:latin typeface="Calibri"/>
              </a:rPr>
              <a:t>по физиологии и медицине в 2006 году была присуждена американским </a:t>
            </a:r>
            <a:r>
              <a:rPr lang="ru-RU" sz="2400" dirty="0" err="1" smtClean="0">
                <a:latin typeface="Calibri"/>
              </a:rPr>
              <a:t>эпигенетикам</a:t>
            </a:r>
            <a:endParaRPr lang="ru-RU" sz="2400" dirty="0">
              <a:latin typeface="Calibri"/>
            </a:endParaRPr>
          </a:p>
          <a:p>
            <a:pPr algn="r"/>
            <a:r>
              <a:rPr lang="ru-RU" sz="2400" b="1" dirty="0" smtClean="0">
                <a:latin typeface="Calibri"/>
              </a:rPr>
              <a:t>Эндрю </a:t>
            </a:r>
            <a:r>
              <a:rPr lang="ru-RU" sz="2400" b="1" dirty="0" err="1" smtClean="0">
                <a:latin typeface="Calibri"/>
              </a:rPr>
              <a:t>Файру</a:t>
            </a:r>
            <a:r>
              <a:rPr lang="ru-RU" sz="2400" b="1" dirty="0" smtClean="0">
                <a:latin typeface="Calibri"/>
              </a:rPr>
              <a:t> </a:t>
            </a:r>
            <a:r>
              <a:rPr lang="ru-RU" sz="2400" dirty="0" smtClean="0">
                <a:latin typeface="Calibri"/>
              </a:rPr>
              <a:t>и </a:t>
            </a:r>
            <a:r>
              <a:rPr lang="ru-RU" sz="2400" b="1" dirty="0" err="1" smtClean="0">
                <a:latin typeface="Calibri"/>
              </a:rPr>
              <a:t>Крейгу</a:t>
            </a:r>
            <a:r>
              <a:rPr lang="ru-RU" sz="2400" b="1" dirty="0" smtClean="0">
                <a:latin typeface="Calibri"/>
              </a:rPr>
              <a:t> </a:t>
            </a:r>
            <a:r>
              <a:rPr lang="ru-RU" sz="2400" b="1" dirty="0" err="1" smtClean="0">
                <a:latin typeface="Calibri"/>
              </a:rPr>
              <a:t>Мэллоу</a:t>
            </a:r>
            <a:r>
              <a:rPr lang="ru-RU" sz="2400" b="1" dirty="0" smtClean="0">
                <a:latin typeface="Calibri"/>
              </a:rPr>
              <a:t> </a:t>
            </a:r>
          </a:p>
          <a:p>
            <a:pPr algn="r"/>
            <a:r>
              <a:rPr lang="ru-RU" sz="2400" dirty="0" smtClean="0">
                <a:latin typeface="Calibri"/>
              </a:rPr>
              <a:t>«за открытие фундаментального явления РНК-интерференции – подавления экспрессии генов с помощью </a:t>
            </a:r>
            <a:r>
              <a:rPr lang="ru-RU" sz="2400" dirty="0" err="1" smtClean="0">
                <a:latin typeface="Calibri"/>
              </a:rPr>
              <a:t>двуцепочечной</a:t>
            </a:r>
            <a:r>
              <a:rPr lang="ru-RU" sz="2400" dirty="0" smtClean="0">
                <a:latin typeface="Calibri"/>
              </a:rPr>
              <a:t> РНК».</a:t>
            </a:r>
            <a:endParaRPr lang="ru-RU" sz="2400" dirty="0"/>
          </a:p>
        </p:txBody>
      </p:sp>
      <p:pic>
        <p:nvPicPr>
          <p:cNvPr id="5" name="Рисунок 4" descr="16851318.jpg"/>
          <p:cNvPicPr>
            <a:picLocks noChangeAspect="1"/>
          </p:cNvPicPr>
          <p:nvPr/>
        </p:nvPicPr>
        <p:blipFill rotWithShape="1">
          <a:blip r:embed="rId3"/>
          <a:srcRect l="-7613" t="-4627" r="-2812" b="-1305"/>
          <a:stretch/>
        </p:blipFill>
        <p:spPr>
          <a:xfrm>
            <a:off x="4690946" y="467604"/>
            <a:ext cx="4417558" cy="5697700"/>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07886"/>
          </a:xfrm>
          <a:prstGeom prst="rect">
            <a:avLst/>
          </a:prstGeom>
          <a:noFill/>
        </p:spPr>
        <p:txBody>
          <a:bodyPr wrap="square" rtlCol="0">
            <a:spAutoFit/>
          </a:bodyPr>
          <a:lstStyle/>
          <a:p>
            <a:pPr algn="ctr"/>
            <a:r>
              <a:rPr lang="ru-RU" sz="4000" b="1" dirty="0" smtClean="0"/>
              <a:t>Список рекомендуемой литература:</a:t>
            </a:r>
            <a:endParaRPr lang="ru-RU" sz="4000" b="1" dirty="0"/>
          </a:p>
        </p:txBody>
      </p:sp>
      <p:sp>
        <p:nvSpPr>
          <p:cNvPr id="5" name="TextBox 4"/>
          <p:cNvSpPr txBox="1"/>
          <p:nvPr/>
        </p:nvSpPr>
        <p:spPr>
          <a:xfrm>
            <a:off x="0" y="764704"/>
            <a:ext cx="9144000" cy="5909311"/>
          </a:xfrm>
          <a:prstGeom prst="rect">
            <a:avLst/>
          </a:prstGeom>
          <a:noFill/>
        </p:spPr>
        <p:txBody>
          <a:bodyPr wrap="square" rtlCol="0">
            <a:spAutoFit/>
          </a:bodyPr>
          <a:lstStyle/>
          <a:p>
            <a:pPr marL="342900" indent="-342900">
              <a:buAutoNum type="arabicPeriod"/>
            </a:pPr>
            <a:r>
              <a:rPr lang="ru-RU" dirty="0" smtClean="0"/>
              <a:t>Эллис С.Д., </a:t>
            </a:r>
            <a:r>
              <a:rPr lang="ru-RU" dirty="0" err="1" smtClean="0"/>
              <a:t>Дженювейн</a:t>
            </a:r>
            <a:r>
              <a:rPr lang="ru-RU" dirty="0" smtClean="0"/>
              <a:t> Т., </a:t>
            </a:r>
            <a:r>
              <a:rPr lang="ru-RU" dirty="0" err="1" smtClean="0"/>
              <a:t>Рейнберг</a:t>
            </a:r>
            <a:r>
              <a:rPr lang="ru-RU" dirty="0" smtClean="0"/>
              <a:t> Д. Эпигенетика. – М.: </a:t>
            </a:r>
            <a:r>
              <a:rPr lang="ru-RU" dirty="0" err="1" smtClean="0"/>
              <a:t>Техносфера</a:t>
            </a:r>
            <a:r>
              <a:rPr lang="ru-RU" dirty="0" smtClean="0"/>
              <a:t>, 2010. – 496 с.</a:t>
            </a:r>
          </a:p>
          <a:p>
            <a:pPr marL="342900" indent="-342900">
              <a:buAutoNum type="arabicPeriod"/>
            </a:pPr>
            <a:r>
              <a:rPr lang="ru-RU" dirty="0" err="1" smtClean="0"/>
              <a:t>Геномика</a:t>
            </a:r>
            <a:r>
              <a:rPr lang="ru-RU" dirty="0" smtClean="0"/>
              <a:t> - медицине. Научное издание</a:t>
            </a:r>
            <a:r>
              <a:rPr lang="en-US" dirty="0" smtClean="0"/>
              <a:t>/</a:t>
            </a:r>
            <a:r>
              <a:rPr lang="ru-RU" dirty="0" smtClean="0"/>
              <a:t> Под ред. Академика РАМН В. И. Иванова и академика РАН Л.Л. Киселева. – М.: ИКЦ «</a:t>
            </a:r>
            <a:r>
              <a:rPr lang="ru-RU" dirty="0" err="1" smtClean="0"/>
              <a:t>Академкнига</a:t>
            </a:r>
            <a:r>
              <a:rPr lang="ru-RU" dirty="0" smtClean="0"/>
              <a:t>» , 2005. – 392 с.: ил.</a:t>
            </a:r>
          </a:p>
          <a:p>
            <a:pPr marL="342900" indent="-342900">
              <a:buAutoNum type="arabicPeriod"/>
            </a:pPr>
            <a:r>
              <a:rPr lang="ru-RU" dirty="0" smtClean="0"/>
              <a:t>Эпигенетика: как современная биология переписывает наши представления о генетике, заболеваниях и наследственности: пер. с англ. </a:t>
            </a:r>
            <a:r>
              <a:rPr lang="en-US" dirty="0" smtClean="0"/>
              <a:t>/</a:t>
            </a:r>
            <a:r>
              <a:rPr lang="ru-RU" dirty="0" smtClean="0"/>
              <a:t> </a:t>
            </a:r>
            <a:r>
              <a:rPr lang="ru-RU" dirty="0" err="1" smtClean="0"/>
              <a:t>Несса</a:t>
            </a:r>
            <a:r>
              <a:rPr lang="ru-RU" dirty="0" smtClean="0"/>
              <a:t> </a:t>
            </a:r>
            <a:r>
              <a:rPr lang="ru-RU" dirty="0" err="1" smtClean="0"/>
              <a:t>Кэри</a:t>
            </a:r>
            <a:r>
              <a:rPr lang="ru-RU" dirty="0" smtClean="0"/>
              <a:t>. – Ростов </a:t>
            </a:r>
            <a:r>
              <a:rPr lang="ru-RU" dirty="0" err="1" smtClean="0"/>
              <a:t>н</a:t>
            </a:r>
            <a:r>
              <a:rPr lang="en-US" dirty="0" smtClean="0"/>
              <a:t>/</a:t>
            </a:r>
            <a:r>
              <a:rPr lang="ru-RU" dirty="0" smtClean="0"/>
              <a:t>Д: Феникс, 2012. – 349 с.: ил. – (Живая линия).</a:t>
            </a:r>
          </a:p>
          <a:p>
            <a:pPr marL="342900" indent="-342900">
              <a:buAutoNum type="arabicPeriod"/>
            </a:pPr>
            <a:r>
              <a:rPr lang="ru-RU" dirty="0" smtClean="0"/>
              <a:t>Биология развития: В 3-х т. Т. 1: Пер. с англ. – М.: Мир, 1993. – 228 с.: ил.</a:t>
            </a:r>
          </a:p>
          <a:p>
            <a:pPr marL="342900" indent="-342900">
              <a:buFontTx/>
              <a:buAutoNum type="arabicPeriod"/>
            </a:pPr>
            <a:r>
              <a:rPr lang="ru-RU" dirty="0" smtClean="0"/>
              <a:t>Биология развития: В 3-х т. Т. 1: Пер. с англ. – М.: Мир, 1993. – 228 с.: ил.</a:t>
            </a:r>
          </a:p>
          <a:p>
            <a:pPr marL="342900" indent="-342900">
              <a:buFontTx/>
              <a:buAutoNum type="arabicPeriod"/>
            </a:pPr>
            <a:r>
              <a:rPr lang="en-US" dirty="0" smtClean="0"/>
              <a:t> </a:t>
            </a:r>
            <a:r>
              <a:rPr lang="en-US" dirty="0" err="1" smtClean="0"/>
              <a:t>Amaral</a:t>
            </a:r>
            <a:r>
              <a:rPr lang="en-US" dirty="0" smtClean="0"/>
              <a:t> PP, </a:t>
            </a:r>
            <a:r>
              <a:rPr lang="en-US" dirty="0" err="1" smtClean="0"/>
              <a:t>Mattick</a:t>
            </a:r>
            <a:r>
              <a:rPr lang="en-US" dirty="0" smtClean="0"/>
              <a:t> JS. </a:t>
            </a:r>
            <a:r>
              <a:rPr lang="en-US" dirty="0" err="1" smtClean="0"/>
              <a:t>Noncoding</a:t>
            </a:r>
            <a:r>
              <a:rPr lang="en-US" dirty="0" smtClean="0"/>
              <a:t> RNA in development // </a:t>
            </a:r>
            <a:r>
              <a:rPr lang="en-US" dirty="0" err="1" smtClean="0"/>
              <a:t>Mamm</a:t>
            </a:r>
            <a:r>
              <a:rPr lang="en-US" dirty="0" smtClean="0"/>
              <a:t> Genome. 2008 Aug;19(7-8):454-92. </a:t>
            </a:r>
            <a:r>
              <a:rPr lang="en-US" dirty="0" err="1" smtClean="0"/>
              <a:t>Epub</a:t>
            </a:r>
            <a:r>
              <a:rPr lang="en-US" dirty="0" smtClean="0"/>
              <a:t> 2008 Oct 7.  PMID: 18839252</a:t>
            </a:r>
            <a:r>
              <a:rPr lang="ru-RU" dirty="0" smtClean="0"/>
              <a:t> </a:t>
            </a:r>
          </a:p>
          <a:p>
            <a:pPr marL="342900" indent="-342900">
              <a:buFontTx/>
              <a:buAutoNum type="arabicPeriod"/>
            </a:pPr>
            <a:r>
              <a:rPr lang="en-US" dirty="0" smtClean="0"/>
              <a:t>Armstrong </a:t>
            </a:r>
            <a:r>
              <a:rPr lang="en-US" dirty="0" err="1" smtClean="0"/>
              <a:t>L.Epigenetic</a:t>
            </a:r>
            <a:r>
              <a:rPr lang="en-US" dirty="0" smtClean="0"/>
              <a:t> control of embryonic stem cell differentiation // Stem Cell Rev. 2012 Mar;8(1):67-77. PMID: 21808982 </a:t>
            </a:r>
            <a:endParaRPr lang="ru-RU" dirty="0" smtClean="0"/>
          </a:p>
          <a:p>
            <a:pPr marL="342900" indent="-342900">
              <a:buFontTx/>
              <a:buAutoNum type="arabicPeriod"/>
            </a:pPr>
            <a:r>
              <a:rPr lang="en-US" dirty="0" smtClean="0"/>
              <a:t>Barlow </a:t>
            </a:r>
            <a:r>
              <a:rPr lang="en-US" dirty="0" err="1" smtClean="0"/>
              <a:t>DP.Genomic</a:t>
            </a:r>
            <a:r>
              <a:rPr lang="en-US" dirty="0" smtClean="0"/>
              <a:t> imprinting: a mammalian epigenetic discovery model // </a:t>
            </a:r>
            <a:r>
              <a:rPr lang="en-US" dirty="0" err="1" smtClean="0"/>
              <a:t>Annu</a:t>
            </a:r>
            <a:r>
              <a:rPr lang="en-US" dirty="0" smtClean="0"/>
              <a:t> Rev Genet. 2011;45:379-403. PMID: 21942369 </a:t>
            </a:r>
            <a:endParaRPr lang="ru-RU" dirty="0" smtClean="0"/>
          </a:p>
          <a:p>
            <a:pPr marL="342900" indent="-342900">
              <a:buFontTx/>
              <a:buAutoNum type="arabicPeriod"/>
            </a:pPr>
            <a:r>
              <a:rPr lang="en-US" dirty="0" err="1" smtClean="0"/>
              <a:t>Biliya</a:t>
            </a:r>
            <a:r>
              <a:rPr lang="en-US" dirty="0" smtClean="0"/>
              <a:t> S, Bulla LA </a:t>
            </a:r>
            <a:r>
              <a:rPr lang="en-US" dirty="0" err="1" smtClean="0"/>
              <a:t>Jr.Genomic</a:t>
            </a:r>
            <a:r>
              <a:rPr lang="en-US" dirty="0" smtClean="0"/>
              <a:t> imprinting: the influence of differential </a:t>
            </a:r>
            <a:r>
              <a:rPr lang="en-US" dirty="0" err="1" smtClean="0"/>
              <a:t>methylation</a:t>
            </a:r>
            <a:r>
              <a:rPr lang="en-US" dirty="0" smtClean="0"/>
              <a:t> in the two sexes // </a:t>
            </a:r>
            <a:r>
              <a:rPr lang="en-US" dirty="0" err="1" smtClean="0"/>
              <a:t>ExpBiol</a:t>
            </a:r>
            <a:r>
              <a:rPr lang="en-US" dirty="0" smtClean="0"/>
              <a:t> Med (Maywood). 2010 Feb;235(2):139-47. PMID: 20404028 </a:t>
            </a:r>
            <a:endParaRPr lang="ru-RU" dirty="0" smtClean="0"/>
          </a:p>
          <a:p>
            <a:pPr marL="342900" indent="-342900">
              <a:buFontTx/>
              <a:buAutoNum type="arabicPeriod"/>
            </a:pPr>
            <a:r>
              <a:rPr lang="en-US" dirty="0" err="1" smtClean="0"/>
              <a:t>Bogdanović</a:t>
            </a:r>
            <a:r>
              <a:rPr lang="en-US" dirty="0" smtClean="0"/>
              <a:t> O, </a:t>
            </a:r>
            <a:r>
              <a:rPr lang="en-US" dirty="0" err="1" smtClean="0"/>
              <a:t>Veenstra</a:t>
            </a:r>
            <a:r>
              <a:rPr lang="en-US" dirty="0" smtClean="0"/>
              <a:t> GJ. DNA </a:t>
            </a:r>
            <a:r>
              <a:rPr lang="en-US" dirty="0" err="1" smtClean="0"/>
              <a:t>methylation</a:t>
            </a:r>
            <a:r>
              <a:rPr lang="en-US" dirty="0" smtClean="0"/>
              <a:t> and methyl-</a:t>
            </a:r>
            <a:r>
              <a:rPr lang="en-US" dirty="0" err="1" smtClean="0"/>
              <a:t>CpG</a:t>
            </a:r>
            <a:r>
              <a:rPr lang="en-US" dirty="0" smtClean="0"/>
              <a:t> binding proteins: developmental requirements and function // </a:t>
            </a:r>
            <a:r>
              <a:rPr lang="en-US" dirty="0" err="1" smtClean="0"/>
              <a:t>Chromosoma</a:t>
            </a:r>
            <a:r>
              <a:rPr lang="en-US" dirty="0" smtClean="0"/>
              <a:t>. 2009 Oct;118(5):549-65. </a:t>
            </a:r>
            <a:r>
              <a:rPr lang="en-US" dirty="0" err="1" smtClean="0"/>
              <a:t>Epub</a:t>
            </a:r>
            <a:r>
              <a:rPr lang="en-US" dirty="0" smtClean="0"/>
              <a:t> 2009 Jun 9. PMID: 19506892 </a:t>
            </a:r>
            <a:endParaRPr lang="ru-RU" dirty="0" smtClean="0"/>
          </a:p>
          <a:p>
            <a:pPr marL="342900" indent="-342900">
              <a:buFontTx/>
              <a:buAutoNum type="arabicPeriod"/>
            </a:pPr>
            <a:r>
              <a:rPr lang="en-US" dirty="0" err="1" smtClean="0"/>
              <a:t>Carrell</a:t>
            </a:r>
            <a:r>
              <a:rPr lang="en-US" dirty="0" smtClean="0"/>
              <a:t> DT. Contributions of spermatozoa to embryogenesis: assays to evaluate their genetic and epigenetic fitness // </a:t>
            </a:r>
            <a:r>
              <a:rPr lang="en-US" dirty="0" err="1" smtClean="0"/>
              <a:t>Reprod</a:t>
            </a:r>
            <a:r>
              <a:rPr lang="en-US" dirty="0" smtClean="0"/>
              <a:t> Biomed Online. 2008 Apr;16(4):474-84. PMID: 18413055 </a:t>
            </a:r>
            <a:endParaRPr lang="ru-RU"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16632"/>
            <a:ext cx="9144000" cy="6741368"/>
          </a:xfrm>
        </p:spPr>
        <p:txBody>
          <a:bodyPr>
            <a:noAutofit/>
          </a:bodyPr>
          <a:lstStyle/>
          <a:p>
            <a:pPr>
              <a:buFont typeface="+mj-lt"/>
              <a:buAutoNum type="arabicPeriod" startAt="12"/>
            </a:pPr>
            <a:r>
              <a:rPr lang="ru-RU" sz="1800" dirty="0" smtClean="0"/>
              <a:t> </a:t>
            </a:r>
            <a:r>
              <a:rPr lang="en-US" sz="1800" dirty="0" smtClean="0"/>
              <a:t>Chen ZX, Riggs AD.DNA </a:t>
            </a:r>
            <a:r>
              <a:rPr lang="en-US" sz="1800" dirty="0" err="1" smtClean="0"/>
              <a:t>methylation</a:t>
            </a:r>
            <a:r>
              <a:rPr lang="en-US" sz="1800" dirty="0" smtClean="0"/>
              <a:t> and </a:t>
            </a:r>
            <a:r>
              <a:rPr lang="en-US" sz="1800" dirty="0" err="1" smtClean="0"/>
              <a:t>demethylation</a:t>
            </a:r>
            <a:r>
              <a:rPr lang="en-US" sz="1800" dirty="0" smtClean="0"/>
              <a:t> in mammals // J </a:t>
            </a:r>
            <a:r>
              <a:rPr lang="en-US" sz="1800" dirty="0" err="1" smtClean="0"/>
              <a:t>Biol</a:t>
            </a:r>
            <a:r>
              <a:rPr lang="en-US" sz="1800" dirty="0" smtClean="0"/>
              <a:t> Chem. 2011 May 27;286(21):18347-53. PMID: 21454628 </a:t>
            </a:r>
            <a:endParaRPr lang="ru-RU" sz="1800" dirty="0" smtClean="0"/>
          </a:p>
          <a:p>
            <a:pPr>
              <a:buFont typeface="+mj-lt"/>
              <a:buAutoNum type="arabicPeriod" startAt="12"/>
            </a:pPr>
            <a:r>
              <a:rPr lang="ru-RU" sz="1800" dirty="0" smtClean="0"/>
              <a:t> </a:t>
            </a:r>
            <a:r>
              <a:rPr lang="en-US" sz="1800" dirty="0" smtClean="0"/>
              <a:t>Dekker G, </a:t>
            </a:r>
            <a:r>
              <a:rPr lang="en-US" sz="1800" dirty="0" err="1" smtClean="0"/>
              <a:t>Robillard</a:t>
            </a:r>
            <a:r>
              <a:rPr lang="en-US" sz="1800" dirty="0" smtClean="0"/>
              <a:t> PY, Roberts </a:t>
            </a:r>
            <a:r>
              <a:rPr lang="en-US" sz="1800" dirty="0" err="1" smtClean="0"/>
              <a:t>C.The</a:t>
            </a:r>
            <a:r>
              <a:rPr lang="en-US" sz="1800" dirty="0" smtClean="0"/>
              <a:t> etiology of preeclampsia: the role of the father // J </a:t>
            </a:r>
            <a:r>
              <a:rPr lang="en-US" sz="1800" dirty="0" err="1" smtClean="0"/>
              <a:t>ReprodImmunol</a:t>
            </a:r>
            <a:r>
              <a:rPr lang="en-US" sz="1800" dirty="0" smtClean="0"/>
              <a:t>. 2011 May;89(2):126-32. PMID: 21529966 </a:t>
            </a:r>
            <a:endParaRPr lang="ru-RU" sz="1800" dirty="0" smtClean="0"/>
          </a:p>
          <a:p>
            <a:pPr>
              <a:buFont typeface="+mj-lt"/>
              <a:buAutoNum type="arabicPeriod" startAt="12"/>
            </a:pPr>
            <a:r>
              <a:rPr lang="en-US" sz="1800" dirty="0" err="1" smtClean="0"/>
              <a:t>Delcuve</a:t>
            </a:r>
            <a:r>
              <a:rPr lang="en-US" sz="1800" dirty="0" smtClean="0"/>
              <a:t> GP, </a:t>
            </a:r>
            <a:r>
              <a:rPr lang="en-US" sz="1800" dirty="0" err="1" smtClean="0"/>
              <a:t>Rastegar</a:t>
            </a:r>
            <a:r>
              <a:rPr lang="en-US" sz="1800" dirty="0" smtClean="0"/>
              <a:t> M, Davie JR. Epigenetic control // J Cell Physiol. 2009 May;219(2):243-50. PMID: 19127539 </a:t>
            </a:r>
            <a:endParaRPr lang="ru-RU" sz="1800" dirty="0" smtClean="0"/>
          </a:p>
          <a:p>
            <a:pPr>
              <a:buFont typeface="+mj-lt"/>
              <a:buAutoNum type="arabicPeriod" startAt="12"/>
            </a:pPr>
            <a:r>
              <a:rPr lang="en-US" sz="1800" dirty="0" smtClean="0"/>
              <a:t>Dressler GR. </a:t>
            </a:r>
            <a:r>
              <a:rPr lang="en-US" sz="1800" dirty="0" err="1" smtClean="0"/>
              <a:t>Epigenetics</a:t>
            </a:r>
            <a:r>
              <a:rPr lang="en-US" sz="1800" dirty="0" smtClean="0"/>
              <a:t>, development, and the kidney // J Am </a:t>
            </a:r>
            <a:r>
              <a:rPr lang="en-US" sz="1800" dirty="0" err="1" smtClean="0"/>
              <a:t>SocNephrol</a:t>
            </a:r>
            <a:r>
              <a:rPr lang="en-US" sz="1800" dirty="0" smtClean="0"/>
              <a:t>. 2008 Nov;19(11):2060-7. </a:t>
            </a:r>
            <a:r>
              <a:rPr lang="en-US" sz="1800" dirty="0" err="1" smtClean="0"/>
              <a:t>Epub</a:t>
            </a:r>
            <a:r>
              <a:rPr lang="en-US" sz="1800" dirty="0" smtClean="0"/>
              <a:t> 2008 Aug 20. PMID: 18715994 </a:t>
            </a:r>
            <a:endParaRPr lang="ru-RU" sz="1800" dirty="0" smtClean="0"/>
          </a:p>
          <a:p>
            <a:pPr>
              <a:buFont typeface="+mj-lt"/>
              <a:buAutoNum type="arabicPeriod" startAt="12"/>
            </a:pPr>
            <a:r>
              <a:rPr lang="en-US" sz="1800" dirty="0" err="1" smtClean="0"/>
              <a:t>Duranthon</a:t>
            </a:r>
            <a:r>
              <a:rPr lang="en-US" sz="1800" dirty="0" smtClean="0"/>
              <a:t> V, Watson AJ, </a:t>
            </a:r>
            <a:r>
              <a:rPr lang="en-US" sz="1800" dirty="0" err="1" smtClean="0"/>
              <a:t>Lonergan</a:t>
            </a:r>
            <a:r>
              <a:rPr lang="en-US" sz="1800" dirty="0" smtClean="0"/>
              <a:t> P. </a:t>
            </a:r>
            <a:r>
              <a:rPr lang="en-US" sz="1800" dirty="0" err="1" smtClean="0"/>
              <a:t>Preimplantation</a:t>
            </a:r>
            <a:r>
              <a:rPr lang="en-US" sz="1800" dirty="0" smtClean="0"/>
              <a:t> embryo programming: transcription, </a:t>
            </a:r>
            <a:r>
              <a:rPr lang="en-US" sz="1800" dirty="0" err="1" smtClean="0"/>
              <a:t>epigenetics</a:t>
            </a:r>
            <a:r>
              <a:rPr lang="en-US" sz="1800" dirty="0" smtClean="0"/>
              <a:t>, and culture environment // Reproduction. 2008 Feb;135(2):141-50. PMID: 18239045</a:t>
            </a:r>
            <a:endParaRPr lang="ru-RU" sz="1800" dirty="0" smtClean="0"/>
          </a:p>
          <a:p>
            <a:pPr>
              <a:buFont typeface="+mj-lt"/>
              <a:buAutoNum type="arabicPeriod" startAt="12"/>
            </a:pPr>
            <a:r>
              <a:rPr lang="en-US" sz="1800" dirty="0" smtClean="0"/>
              <a:t>Dyce PW, Toms D, Li J. Stem cells and germ cells: </a:t>
            </a:r>
            <a:r>
              <a:rPr lang="en-US" sz="1800" dirty="0" err="1" smtClean="0"/>
              <a:t>microRNA</a:t>
            </a:r>
            <a:r>
              <a:rPr lang="en-US" sz="1800" dirty="0" smtClean="0"/>
              <a:t> and gene expression signatures // </a:t>
            </a:r>
            <a:r>
              <a:rPr lang="en-US" sz="1800" dirty="0" err="1" smtClean="0"/>
              <a:t>HistolHistopathol</a:t>
            </a:r>
            <a:r>
              <a:rPr lang="en-US" sz="1800" dirty="0" smtClean="0"/>
              <a:t>. 2010 Apr;25(4):505-13. PMID: 20183803</a:t>
            </a:r>
            <a:endParaRPr lang="ru-RU" sz="1800" dirty="0" smtClean="0"/>
          </a:p>
          <a:p>
            <a:pPr>
              <a:buFont typeface="+mj-lt"/>
              <a:buAutoNum type="arabicPeriod" startAt="12"/>
            </a:pPr>
            <a:r>
              <a:rPr lang="en-US" sz="1800" dirty="0" smtClean="0"/>
              <a:t>Goodrich JA, </a:t>
            </a:r>
            <a:r>
              <a:rPr lang="en-US" sz="1800" dirty="0" err="1" smtClean="0"/>
              <a:t>Tjian</a:t>
            </a:r>
            <a:r>
              <a:rPr lang="en-US" sz="1800" dirty="0" smtClean="0"/>
              <a:t> </a:t>
            </a:r>
            <a:r>
              <a:rPr lang="en-US" sz="1800" dirty="0" err="1" smtClean="0"/>
              <a:t>R.Unexpected</a:t>
            </a:r>
            <a:r>
              <a:rPr lang="en-US" sz="1800" dirty="0" smtClean="0"/>
              <a:t> roles for core promoter recognition factors in cell-type-specific transcription and gene regulation // Nat Rev Genet. 2010 Aug;11(8):549-58. PMID: 20628347 </a:t>
            </a:r>
            <a:endParaRPr lang="ru-RU" sz="1800" dirty="0" smtClean="0"/>
          </a:p>
          <a:p>
            <a:pPr>
              <a:buFont typeface="+mj-lt"/>
              <a:buAutoNum type="arabicPeriod" startAt="12"/>
            </a:pPr>
            <a:r>
              <a:rPr lang="en-US" sz="1800" dirty="0" err="1" smtClean="0"/>
              <a:t>Jammes</a:t>
            </a:r>
            <a:r>
              <a:rPr lang="en-US" sz="1800" dirty="0" smtClean="0"/>
              <a:t> H, </a:t>
            </a:r>
            <a:r>
              <a:rPr lang="en-US" sz="1800" dirty="0" err="1" smtClean="0"/>
              <a:t>Junien</a:t>
            </a:r>
            <a:r>
              <a:rPr lang="en-US" sz="1800" dirty="0" smtClean="0"/>
              <a:t> C, </a:t>
            </a:r>
            <a:r>
              <a:rPr lang="en-US" sz="1800" dirty="0" err="1" smtClean="0"/>
              <a:t>Chavatte</a:t>
            </a:r>
            <a:r>
              <a:rPr lang="en-US" sz="1800" dirty="0" smtClean="0"/>
              <a:t>-Palmer </a:t>
            </a:r>
            <a:r>
              <a:rPr lang="en-US" sz="1800" dirty="0" err="1" smtClean="0"/>
              <a:t>P.Epigenetic</a:t>
            </a:r>
            <a:r>
              <a:rPr lang="en-US" sz="1800" dirty="0" smtClean="0"/>
              <a:t> control of development and expression of quantitative traits // </a:t>
            </a:r>
            <a:r>
              <a:rPr lang="en-US" sz="1800" dirty="0" err="1" smtClean="0"/>
              <a:t>ReprodFertil</a:t>
            </a:r>
            <a:r>
              <a:rPr lang="en-US" sz="1800" dirty="0" smtClean="0"/>
              <a:t> Dev. 2011;23(1):64-74. PMID: 21366982 </a:t>
            </a:r>
            <a:endParaRPr lang="ru-RU" sz="1800" dirty="0" smtClean="0"/>
          </a:p>
          <a:p>
            <a:pPr>
              <a:buFont typeface="+mj-lt"/>
              <a:buAutoNum type="arabicPeriod" startAt="12"/>
            </a:pPr>
            <a:r>
              <a:rPr lang="en-US" sz="1800" dirty="0" err="1" smtClean="0"/>
              <a:t>Kaneda</a:t>
            </a:r>
            <a:r>
              <a:rPr lang="en-US" sz="1800" dirty="0" smtClean="0"/>
              <a:t> </a:t>
            </a:r>
            <a:r>
              <a:rPr lang="en-US" sz="1800" dirty="0" err="1" smtClean="0"/>
              <a:t>M.Genomic</a:t>
            </a:r>
            <a:r>
              <a:rPr lang="en-US" sz="1800" dirty="0" smtClean="0"/>
              <a:t> imprinting in mammals-epigenetic parental memories // Differentiation. 2011 Sep;82(2):51-6.PMID: 21680080 </a:t>
            </a:r>
            <a:endParaRPr lang="ru-RU" sz="1800" dirty="0" smtClean="0"/>
          </a:p>
          <a:p>
            <a:pPr>
              <a:buFont typeface="+mj-lt"/>
              <a:buAutoNum type="arabicPeriod" startAt="12"/>
            </a:pPr>
            <a:r>
              <a:rPr lang="en-US" sz="1800" dirty="0" err="1" smtClean="0"/>
              <a:t>Lalancette</a:t>
            </a:r>
            <a:r>
              <a:rPr lang="en-US" sz="1800" dirty="0" smtClean="0"/>
              <a:t> C, Miller D, Li Y, </a:t>
            </a:r>
            <a:r>
              <a:rPr lang="en-US" sz="1800" dirty="0" err="1" smtClean="0"/>
              <a:t>Krawetz</a:t>
            </a:r>
            <a:r>
              <a:rPr lang="en-US" sz="1800" dirty="0" smtClean="0"/>
              <a:t> SA. Paternal contributions: new functional insights for </a:t>
            </a:r>
            <a:r>
              <a:rPr lang="en-US" sz="1800" dirty="0" err="1" smtClean="0"/>
              <a:t>spermatozoal</a:t>
            </a:r>
            <a:r>
              <a:rPr lang="en-US" sz="1800" dirty="0" smtClean="0"/>
              <a:t> RNA // J Cell </a:t>
            </a:r>
            <a:r>
              <a:rPr lang="en-US" sz="1800" dirty="0" err="1" smtClean="0"/>
              <a:t>Biochem</a:t>
            </a:r>
            <a:r>
              <a:rPr lang="en-US" sz="1800" dirty="0" smtClean="0"/>
              <a:t>. 2008 Aug 1;104(5):1570-9. PMID: 18393352 </a:t>
            </a:r>
            <a:endParaRPr lang="ru-RU" sz="18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88640"/>
            <a:ext cx="9144000" cy="6453336"/>
          </a:xfrm>
        </p:spPr>
        <p:txBody>
          <a:bodyPr>
            <a:noAutofit/>
          </a:bodyPr>
          <a:lstStyle/>
          <a:p>
            <a:pPr>
              <a:buFont typeface="+mj-lt"/>
              <a:buAutoNum type="arabicPeriod" startAt="22"/>
            </a:pPr>
            <a:r>
              <a:rPr lang="en-US" sz="1800" dirty="0" smtClean="0"/>
              <a:t>Lees-Murdock DJ, Walsh CP. DNA </a:t>
            </a:r>
            <a:r>
              <a:rPr lang="en-US" sz="1800" dirty="0" err="1" smtClean="0"/>
              <a:t>methylation</a:t>
            </a:r>
            <a:r>
              <a:rPr lang="en-US" sz="1800" dirty="0" smtClean="0"/>
              <a:t> reprogramming in the germ line //  </a:t>
            </a:r>
            <a:r>
              <a:rPr lang="en-US" sz="1800" dirty="0" err="1" smtClean="0"/>
              <a:t>Epigenetics</a:t>
            </a:r>
            <a:r>
              <a:rPr lang="en-US" sz="1800" dirty="0" smtClean="0"/>
              <a:t>. 2008 Jan-Feb;3(1):5-13. PMID: 18259118 </a:t>
            </a:r>
            <a:endParaRPr lang="ru-RU" sz="1800" dirty="0" smtClean="0"/>
          </a:p>
          <a:p>
            <a:pPr>
              <a:buFont typeface="+mj-lt"/>
              <a:buAutoNum type="arabicPeriod" startAt="22"/>
            </a:pPr>
            <a:r>
              <a:rPr lang="en-US" sz="1800" dirty="0" smtClean="0"/>
              <a:t>Lefebvre </a:t>
            </a:r>
            <a:r>
              <a:rPr lang="en-US" sz="1800" dirty="0" err="1" smtClean="0"/>
              <a:t>L.The</a:t>
            </a:r>
            <a:r>
              <a:rPr lang="en-US" sz="1800" dirty="0" smtClean="0"/>
              <a:t> placental </a:t>
            </a:r>
            <a:r>
              <a:rPr lang="en-US" sz="1800" dirty="0" err="1" smtClean="0"/>
              <a:t>imprintome</a:t>
            </a:r>
            <a:r>
              <a:rPr lang="en-US" sz="1800" dirty="0" smtClean="0"/>
              <a:t> and imprinted gene function in the </a:t>
            </a:r>
            <a:r>
              <a:rPr lang="en-US" sz="1800" dirty="0" err="1" smtClean="0"/>
              <a:t>trophoblast</a:t>
            </a:r>
            <a:r>
              <a:rPr lang="en-US" sz="1800" dirty="0" smtClean="0"/>
              <a:t> glycogen cell lineage // </a:t>
            </a:r>
            <a:r>
              <a:rPr lang="en-US" sz="1800" dirty="0" err="1" smtClean="0"/>
              <a:t>Reprod</a:t>
            </a:r>
            <a:r>
              <a:rPr lang="en-US" sz="1800" dirty="0" smtClean="0"/>
              <a:t> Biomed Online. 2012 Jul;25(1):44-57. PMID: 22560119 </a:t>
            </a:r>
            <a:endParaRPr lang="ru-RU" sz="1800" dirty="0" smtClean="0"/>
          </a:p>
          <a:p>
            <a:pPr>
              <a:buFont typeface="+mj-lt"/>
              <a:buAutoNum type="arabicPeriod" startAt="22"/>
            </a:pPr>
            <a:r>
              <a:rPr lang="en-US" sz="1800" dirty="0" smtClean="0"/>
              <a:t>Levine </a:t>
            </a:r>
            <a:r>
              <a:rPr lang="en-US" sz="1800" dirty="0" err="1" smtClean="0"/>
              <a:t>M.Paused</a:t>
            </a:r>
            <a:r>
              <a:rPr lang="en-US" sz="1800" dirty="0" smtClean="0"/>
              <a:t> RNA polymerase II as a developmental checkpoint // Cell. 2011 May 13;145(4):502-11. PMID: 21565610 </a:t>
            </a:r>
            <a:endParaRPr lang="ru-RU" sz="1800" dirty="0" smtClean="0"/>
          </a:p>
          <a:p>
            <a:pPr>
              <a:buFont typeface="+mj-lt"/>
              <a:buAutoNum type="arabicPeriod" startAt="22"/>
            </a:pPr>
            <a:r>
              <a:rPr lang="en-US" sz="1800" dirty="0" err="1" smtClean="0"/>
              <a:t>Mallo</a:t>
            </a:r>
            <a:r>
              <a:rPr lang="en-US" sz="1800" dirty="0" smtClean="0"/>
              <a:t> M, </a:t>
            </a:r>
            <a:r>
              <a:rPr lang="en-US" sz="1800" dirty="0" err="1" smtClean="0"/>
              <a:t>Wellik</a:t>
            </a:r>
            <a:r>
              <a:rPr lang="en-US" sz="1800" dirty="0" smtClean="0"/>
              <a:t> DM, </a:t>
            </a:r>
            <a:r>
              <a:rPr lang="en-US" sz="1800" dirty="0" err="1" smtClean="0"/>
              <a:t>Deschamps</a:t>
            </a:r>
            <a:r>
              <a:rPr lang="en-US" sz="1800" dirty="0" smtClean="0"/>
              <a:t> </a:t>
            </a:r>
            <a:r>
              <a:rPr lang="en-US" sz="1800" dirty="0" err="1" smtClean="0"/>
              <a:t>J.Hox</a:t>
            </a:r>
            <a:r>
              <a:rPr lang="en-US" sz="1800" dirty="0" smtClean="0"/>
              <a:t> genes and regional patterning of the vertebrate body plan // Dev Biol. 2010 Aug 1;344(1):7-15. PMID: 20435029</a:t>
            </a:r>
            <a:endParaRPr lang="ru-RU" sz="1800" dirty="0" smtClean="0"/>
          </a:p>
          <a:p>
            <a:pPr>
              <a:buFont typeface="+mj-lt"/>
              <a:buAutoNum type="arabicPeriod" startAt="22"/>
            </a:pPr>
            <a:r>
              <a:rPr lang="en-US" sz="1800" dirty="0" err="1" smtClean="0"/>
              <a:t>Matzuk</a:t>
            </a:r>
            <a:r>
              <a:rPr lang="en-US" sz="1800" dirty="0" smtClean="0"/>
              <a:t> MM, Burns </a:t>
            </a:r>
            <a:r>
              <a:rPr lang="en-US" sz="1800" dirty="0" err="1" smtClean="0"/>
              <a:t>KH.Genetics</a:t>
            </a:r>
            <a:r>
              <a:rPr lang="en-US" sz="1800" dirty="0" smtClean="0"/>
              <a:t> of mammalian reproduction: modeling the end of the </a:t>
            </a:r>
            <a:r>
              <a:rPr lang="en-US" sz="1800" dirty="0" err="1" smtClean="0"/>
              <a:t>germline</a:t>
            </a:r>
            <a:r>
              <a:rPr lang="en-US" sz="1800" dirty="0" smtClean="0"/>
              <a:t> // </a:t>
            </a:r>
            <a:r>
              <a:rPr lang="en-US" sz="1800" dirty="0" err="1" smtClean="0"/>
              <a:t>Annu</a:t>
            </a:r>
            <a:r>
              <a:rPr lang="en-US" sz="1800" dirty="0" smtClean="0"/>
              <a:t> Rev Physiol. 2012;74:503-28. PMID: 22335799 </a:t>
            </a:r>
            <a:endParaRPr lang="ru-RU" sz="1800" dirty="0" smtClean="0"/>
          </a:p>
          <a:p>
            <a:pPr>
              <a:buFont typeface="+mj-lt"/>
              <a:buAutoNum type="arabicPeriod" startAt="22"/>
            </a:pPr>
            <a:r>
              <a:rPr lang="en-US" sz="1800" dirty="0" err="1" smtClean="0"/>
              <a:t>Novakovic</a:t>
            </a:r>
            <a:r>
              <a:rPr lang="en-US" sz="1800" dirty="0" smtClean="0"/>
              <a:t> B, </a:t>
            </a:r>
            <a:r>
              <a:rPr lang="en-US" sz="1800" dirty="0" err="1" smtClean="0"/>
              <a:t>Saffery</a:t>
            </a:r>
            <a:r>
              <a:rPr lang="en-US" sz="1800" dirty="0" smtClean="0"/>
              <a:t> R.DNA </a:t>
            </a:r>
            <a:r>
              <a:rPr lang="en-US" sz="1800" dirty="0" err="1" smtClean="0"/>
              <a:t>methylation</a:t>
            </a:r>
            <a:r>
              <a:rPr lang="en-US" sz="1800" dirty="0" smtClean="0"/>
              <a:t> profiling highlights the unique nature of the human placental </a:t>
            </a:r>
            <a:r>
              <a:rPr lang="en-US" sz="1800" dirty="0" err="1" smtClean="0"/>
              <a:t>epigenome</a:t>
            </a:r>
            <a:r>
              <a:rPr lang="en-US" sz="1800" dirty="0" smtClean="0"/>
              <a:t> // </a:t>
            </a:r>
            <a:r>
              <a:rPr lang="en-US" sz="1800" dirty="0" err="1" smtClean="0"/>
              <a:t>Epigenomics</a:t>
            </a:r>
            <a:r>
              <a:rPr lang="en-US" sz="1800" dirty="0" smtClean="0"/>
              <a:t>. 2010 Oct;2(5):627-38. PMID: 22122048 </a:t>
            </a:r>
            <a:endParaRPr lang="ru-RU" sz="1800" dirty="0" smtClean="0"/>
          </a:p>
          <a:p>
            <a:pPr>
              <a:buFont typeface="+mj-lt"/>
              <a:buAutoNum type="arabicPeriod" startAt="22"/>
            </a:pPr>
            <a:r>
              <a:rPr lang="en-US" sz="1800" dirty="0" smtClean="0"/>
              <a:t>Obata </a:t>
            </a:r>
            <a:r>
              <a:rPr lang="en-US" sz="1800" dirty="0" err="1" smtClean="0"/>
              <a:t>Y.Study</a:t>
            </a:r>
            <a:r>
              <a:rPr lang="en-US" sz="1800" dirty="0" smtClean="0"/>
              <a:t> on the mechanism of maternal imprinting during </a:t>
            </a:r>
            <a:r>
              <a:rPr lang="en-US" sz="1800" dirty="0" err="1" smtClean="0"/>
              <a:t>oocyte</a:t>
            </a:r>
            <a:r>
              <a:rPr lang="en-US" sz="1800" dirty="0" smtClean="0"/>
              <a:t> growth // J </a:t>
            </a:r>
            <a:r>
              <a:rPr lang="en-US" sz="1800" dirty="0" err="1" smtClean="0"/>
              <a:t>Reprod</a:t>
            </a:r>
            <a:r>
              <a:rPr lang="en-US" sz="1800" dirty="0" smtClean="0"/>
              <a:t> Dev. 2011 Feb;57(1):1-8. PMID: 21422732 </a:t>
            </a:r>
            <a:endParaRPr lang="ru-RU" sz="1800" dirty="0" smtClean="0"/>
          </a:p>
          <a:p>
            <a:pPr>
              <a:buFont typeface="+mj-lt"/>
              <a:buAutoNum type="arabicPeriod" startAt="22"/>
            </a:pPr>
            <a:r>
              <a:rPr lang="en-US" sz="1800" dirty="0" err="1" smtClean="0"/>
              <a:t>Piperi</a:t>
            </a:r>
            <a:r>
              <a:rPr lang="en-US" sz="1800" dirty="0" smtClean="0"/>
              <a:t> C, </a:t>
            </a:r>
            <a:r>
              <a:rPr lang="en-US" sz="1800" dirty="0" err="1" smtClean="0"/>
              <a:t>Papavassiliou</a:t>
            </a:r>
            <a:r>
              <a:rPr lang="en-US" sz="1800" dirty="0" smtClean="0"/>
              <a:t> </a:t>
            </a:r>
            <a:r>
              <a:rPr lang="en-US" sz="1800" dirty="0" err="1" smtClean="0"/>
              <a:t>AG.Strategies</a:t>
            </a:r>
            <a:r>
              <a:rPr lang="en-US" sz="1800" dirty="0" smtClean="0"/>
              <a:t> for DNA </a:t>
            </a:r>
            <a:r>
              <a:rPr lang="en-US" sz="1800" dirty="0" err="1" smtClean="0"/>
              <a:t>methylation</a:t>
            </a:r>
            <a:r>
              <a:rPr lang="en-US" sz="1800" dirty="0" smtClean="0"/>
              <a:t> analysis in developmental studies // Dev Growth Differ. 2011 Apr;53(3):287-99. PMID: 21447098 </a:t>
            </a:r>
            <a:endParaRPr lang="ru-RU" sz="1800" dirty="0" smtClean="0"/>
          </a:p>
          <a:p>
            <a:pPr>
              <a:buFont typeface="+mj-lt"/>
              <a:buAutoNum type="arabicPeriod" startAt="22"/>
            </a:pPr>
            <a:r>
              <a:rPr lang="en-US" sz="1800" dirty="0" err="1" smtClean="0"/>
              <a:t>Puri</a:t>
            </a:r>
            <a:r>
              <a:rPr lang="en-US" sz="1800" dirty="0" smtClean="0"/>
              <a:t> D, </a:t>
            </a:r>
            <a:r>
              <a:rPr lang="en-US" sz="1800" dirty="0" err="1" smtClean="0"/>
              <a:t>Dhawan</a:t>
            </a:r>
            <a:r>
              <a:rPr lang="en-US" sz="1800" dirty="0" smtClean="0"/>
              <a:t> J, </a:t>
            </a:r>
            <a:r>
              <a:rPr lang="en-US" sz="1800" dirty="0" err="1" smtClean="0"/>
              <a:t>Mishra</a:t>
            </a:r>
            <a:r>
              <a:rPr lang="en-US" sz="1800" dirty="0" smtClean="0"/>
              <a:t> </a:t>
            </a:r>
            <a:r>
              <a:rPr lang="en-US" sz="1800" dirty="0" err="1" smtClean="0"/>
              <a:t>RK.The</a:t>
            </a:r>
            <a:r>
              <a:rPr lang="en-US" sz="1800" dirty="0" smtClean="0"/>
              <a:t> paternal hidden agenda: Epigenetic inheritance through sperm chromatin //  </a:t>
            </a:r>
            <a:r>
              <a:rPr lang="en-US" sz="1800" dirty="0" err="1" smtClean="0"/>
              <a:t>Epigenetics</a:t>
            </a:r>
            <a:r>
              <a:rPr lang="en-US" sz="1800" dirty="0" smtClean="0"/>
              <a:t>. 2010 Jul 1;5(5):386-91. PMID: 20448473</a:t>
            </a:r>
            <a:endParaRPr lang="ru-RU" sz="1800" dirty="0" smtClean="0"/>
          </a:p>
          <a:p>
            <a:pPr>
              <a:buFont typeface="+mj-lt"/>
              <a:buAutoNum type="arabicPeriod" startAt="22"/>
            </a:pPr>
            <a:r>
              <a:rPr lang="en-US" sz="1800" dirty="0" err="1" smtClean="0"/>
              <a:t>Rousseaux</a:t>
            </a:r>
            <a:r>
              <a:rPr lang="en-US" sz="1800" dirty="0" smtClean="0"/>
              <a:t> S, </a:t>
            </a:r>
            <a:r>
              <a:rPr lang="en-US" sz="1800" dirty="0" err="1" smtClean="0"/>
              <a:t>Reynoird</a:t>
            </a:r>
            <a:r>
              <a:rPr lang="en-US" sz="1800" dirty="0" smtClean="0"/>
              <a:t> N, Escoffier E, </a:t>
            </a:r>
            <a:r>
              <a:rPr lang="en-US" sz="1800" dirty="0" err="1" smtClean="0"/>
              <a:t>Thevenon</a:t>
            </a:r>
            <a:r>
              <a:rPr lang="en-US" sz="1800" dirty="0" smtClean="0"/>
              <a:t> J, Caron C, </a:t>
            </a:r>
            <a:r>
              <a:rPr lang="en-US" sz="1800" dirty="0" err="1" smtClean="0"/>
              <a:t>KhochbinS.Epigenetic</a:t>
            </a:r>
            <a:r>
              <a:rPr lang="en-US" sz="1800" dirty="0" smtClean="0"/>
              <a:t> reprogramming of the male genome during </a:t>
            </a:r>
            <a:r>
              <a:rPr lang="en-US" sz="1800" dirty="0" err="1" smtClean="0"/>
              <a:t>gametogenesis</a:t>
            </a:r>
            <a:r>
              <a:rPr lang="en-US" sz="1800" dirty="0" smtClean="0"/>
              <a:t> and in the zygote // </a:t>
            </a:r>
            <a:r>
              <a:rPr lang="en-US" sz="1800" dirty="0" err="1" smtClean="0"/>
              <a:t>Reprod</a:t>
            </a:r>
            <a:r>
              <a:rPr lang="en-US" sz="1800" dirty="0" smtClean="0"/>
              <a:t> Biomed Online. 2008 Apr;16(4):492-503. PMID: 18413057 </a:t>
            </a:r>
            <a:endParaRPr lang="ru-RU" sz="18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4" name="Rectangle 3"/>
          <p:cNvSpPr/>
          <p:nvPr/>
        </p:nvSpPr>
        <p:spPr>
          <a:xfrm>
            <a:off x="13810" y="1844824"/>
            <a:ext cx="9144000" cy="3046988"/>
          </a:xfrm>
          <a:prstGeom prst="rect">
            <a:avLst/>
          </a:prstGeom>
        </p:spPr>
        <p:txBody>
          <a:bodyPr wrap="square">
            <a:spAutoFit/>
          </a:bodyPr>
          <a:lstStyle/>
          <a:p>
            <a:pPr algn="ctr"/>
            <a:r>
              <a:rPr lang="ru-RU" sz="3200" dirty="0"/>
              <a:t>Работа выполнена </a:t>
            </a:r>
            <a:endParaRPr lang="ru-RU" sz="3200" dirty="0" smtClean="0"/>
          </a:p>
          <a:p>
            <a:pPr algn="ctr"/>
            <a:r>
              <a:rPr lang="ru-RU" sz="3200" dirty="0" smtClean="0"/>
              <a:t>при </a:t>
            </a:r>
            <a:r>
              <a:rPr lang="ru-RU" sz="3200" dirty="0"/>
              <a:t>финансовой поддержке </a:t>
            </a:r>
            <a:r>
              <a:rPr lang="ru-RU" sz="3200" dirty="0" smtClean="0"/>
              <a:t>Минобрнауки РФ </a:t>
            </a:r>
          </a:p>
          <a:p>
            <a:pPr algn="ctr"/>
            <a:r>
              <a:rPr lang="ru-RU" sz="3200" dirty="0" smtClean="0"/>
              <a:t>в </a:t>
            </a:r>
            <a:r>
              <a:rPr lang="ru-RU" sz="3200" dirty="0"/>
              <a:t>рамках </a:t>
            </a:r>
            <a:r>
              <a:rPr lang="ru-RU" sz="3200" dirty="0" smtClean="0"/>
              <a:t>ФЦП </a:t>
            </a:r>
          </a:p>
          <a:p>
            <a:pPr algn="ctr"/>
            <a:r>
              <a:rPr lang="ru-RU" sz="3200" dirty="0" smtClean="0"/>
              <a:t>"</a:t>
            </a:r>
            <a:r>
              <a:rPr lang="ru-RU" sz="3200" dirty="0"/>
              <a:t>Научные и научно-педагогические кадры инновационной </a:t>
            </a:r>
            <a:r>
              <a:rPr lang="ru-RU" sz="3200" dirty="0" smtClean="0"/>
              <a:t>России»,</a:t>
            </a:r>
          </a:p>
          <a:p>
            <a:pPr algn="ctr"/>
            <a:r>
              <a:rPr lang="ru-RU" sz="3200" dirty="0" smtClean="0"/>
              <a:t>соглашение </a:t>
            </a:r>
            <a:r>
              <a:rPr lang="ru-RU" sz="3200" dirty="0"/>
              <a:t>14.А18.21.0199</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8640"/>
            <a:ext cx="9144000" cy="707886"/>
          </a:xfrm>
          <a:prstGeom prst="rect">
            <a:avLst/>
          </a:prstGeom>
          <a:noFill/>
        </p:spPr>
        <p:txBody>
          <a:bodyPr wrap="square" rtlCol="0">
            <a:spAutoFit/>
          </a:bodyPr>
          <a:lstStyle/>
          <a:p>
            <a:pPr algn="ctr"/>
            <a:r>
              <a:rPr lang="ru-RU" sz="4000" b="1" dirty="0" smtClean="0"/>
              <a:t>Слияние генетического материала</a:t>
            </a:r>
            <a:endParaRPr lang="ru-RU" sz="4000" b="1" dirty="0"/>
          </a:p>
        </p:txBody>
      </p:sp>
      <p:sp>
        <p:nvSpPr>
          <p:cNvPr id="5" name="TextBox 4"/>
          <p:cNvSpPr txBox="1"/>
          <p:nvPr/>
        </p:nvSpPr>
        <p:spPr>
          <a:xfrm>
            <a:off x="72008" y="1052736"/>
            <a:ext cx="8892480" cy="1938992"/>
          </a:xfrm>
          <a:prstGeom prst="rect">
            <a:avLst/>
          </a:prstGeom>
          <a:noFill/>
        </p:spPr>
        <p:txBody>
          <a:bodyPr wrap="square" rtlCol="0">
            <a:spAutoFit/>
          </a:bodyPr>
          <a:lstStyle/>
          <a:p>
            <a:r>
              <a:rPr lang="ru-RU" sz="2400" b="1" dirty="0" err="1" smtClean="0"/>
              <a:t>Пронуклеусы</a:t>
            </a:r>
            <a:r>
              <a:rPr lang="ru-RU" sz="2400" dirty="0" smtClean="0"/>
              <a:t> — гаплоидные ядра зиготы. </a:t>
            </a:r>
          </a:p>
          <a:p>
            <a:endParaRPr lang="ru-RU" sz="2400" dirty="0" smtClean="0"/>
          </a:p>
          <a:p>
            <a:r>
              <a:rPr lang="ru-RU" sz="2400" dirty="0" smtClean="0"/>
              <a:t>В процессе оплодотворения в яйцеклетке формируется два клеточных ядра - мужское и женское. </a:t>
            </a:r>
          </a:p>
          <a:p>
            <a:endParaRPr lang="ru-RU" sz="2400" dirty="0" smtClean="0"/>
          </a:p>
        </p:txBody>
      </p:sp>
      <p:sp>
        <p:nvSpPr>
          <p:cNvPr id="2" name="Rectangle 1"/>
          <p:cNvSpPr/>
          <p:nvPr/>
        </p:nvSpPr>
        <p:spPr>
          <a:xfrm>
            <a:off x="35496" y="3140968"/>
            <a:ext cx="4896544" cy="3416320"/>
          </a:xfrm>
          <a:prstGeom prst="rect">
            <a:avLst/>
          </a:prstGeom>
        </p:spPr>
        <p:txBody>
          <a:bodyPr wrap="square">
            <a:spAutoFit/>
          </a:bodyPr>
          <a:lstStyle/>
          <a:p>
            <a:r>
              <a:rPr lang="ru-RU" sz="2400" dirty="0"/>
              <a:t>Женский </a:t>
            </a:r>
            <a:r>
              <a:rPr lang="ru-RU" sz="2400" dirty="0" err="1"/>
              <a:t>пронуклеус</a:t>
            </a:r>
            <a:r>
              <a:rPr lang="ru-RU" sz="2400" dirty="0"/>
              <a:t> образуется из генетического материала яйцеклетки и несет </a:t>
            </a:r>
            <a:r>
              <a:rPr lang="ru-RU" sz="2400" dirty="0" smtClean="0"/>
              <a:t>«материнские»</a:t>
            </a:r>
            <a:r>
              <a:rPr lang="ru-RU" sz="2400" dirty="0"/>
              <a:t>  хромосомы. </a:t>
            </a:r>
            <a:endParaRPr lang="ru-RU" sz="2400" dirty="0" smtClean="0"/>
          </a:p>
          <a:p>
            <a:endParaRPr lang="ru-RU" sz="2400" dirty="0"/>
          </a:p>
          <a:p>
            <a:r>
              <a:rPr lang="ru-RU" sz="2400" dirty="0" smtClean="0"/>
              <a:t>Мужской </a:t>
            </a:r>
            <a:r>
              <a:rPr lang="ru-RU" sz="2400" dirty="0" err="1"/>
              <a:t>пронуклеус</a:t>
            </a:r>
            <a:r>
              <a:rPr lang="ru-RU" sz="2400" dirty="0"/>
              <a:t> образуется из ядра проникшего </a:t>
            </a:r>
            <a:r>
              <a:rPr lang="ru-RU" sz="2400" dirty="0" smtClean="0"/>
              <a:t>в яйцеклетку сперматозоида</a:t>
            </a:r>
            <a:r>
              <a:rPr lang="ru-RU" sz="2400" dirty="0"/>
              <a:t> и </a:t>
            </a:r>
            <a:r>
              <a:rPr lang="ru-RU" sz="2400" dirty="0" smtClean="0"/>
              <a:t>несет «отцовские» хромосомы.</a:t>
            </a:r>
            <a:endParaRPr lang="ru-RU" sz="2400" dirty="0"/>
          </a:p>
        </p:txBody>
      </p:sp>
      <p:pic>
        <p:nvPicPr>
          <p:cNvPr id="3" name="Picture 2" descr="Untitled-3.jpg"/>
          <p:cNvPicPr>
            <a:picLocks noChangeAspect="1"/>
          </p:cNvPicPr>
          <p:nvPr/>
        </p:nvPicPr>
        <p:blipFill rotWithShape="1">
          <a:blip r:embed="rId3" cstate="print">
            <a:extLst>
              <a:ext uri="{28A0092B-C50C-407E-A947-70E740481C1C}">
                <a14:useLocalDpi xmlns="" xmlns:a14="http://schemas.microsoft.com/office/drawing/2010/main" val="0"/>
              </a:ext>
            </a:extLst>
          </a:blip>
          <a:srcRect l="12144" r="12407" b="7579"/>
          <a:stretch/>
        </p:blipFill>
        <p:spPr>
          <a:xfrm>
            <a:off x="4932040" y="2858824"/>
            <a:ext cx="4086241" cy="388254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6" descr="pron.jpg"/>
          <p:cNvPicPr>
            <a:picLocks noChangeAspect="1"/>
          </p:cNvPicPr>
          <p:nvPr/>
        </p:nvPicPr>
        <p:blipFill rotWithShape="1">
          <a:blip r:embed="rId3"/>
          <a:srcRect l="1644" t="91" b="8715"/>
          <a:stretch/>
        </p:blipFill>
        <p:spPr>
          <a:xfrm rot="16200000">
            <a:off x="3904367" y="1618365"/>
            <a:ext cx="6843373" cy="3635896"/>
          </a:xfrm>
          <a:prstGeom prst="rect">
            <a:avLst/>
          </a:prstGeom>
          <a:noFill/>
          <a:ln>
            <a:noFill/>
          </a:ln>
        </p:spPr>
      </p:pic>
      <p:sp>
        <p:nvSpPr>
          <p:cNvPr id="4" name="TextBox 3"/>
          <p:cNvSpPr txBox="1"/>
          <p:nvPr/>
        </p:nvSpPr>
        <p:spPr>
          <a:xfrm>
            <a:off x="0" y="188640"/>
            <a:ext cx="9169745" cy="707886"/>
          </a:xfrm>
          <a:prstGeom prst="rect">
            <a:avLst/>
          </a:prstGeom>
          <a:noFill/>
        </p:spPr>
        <p:txBody>
          <a:bodyPr wrap="square" rtlCol="0">
            <a:spAutoFit/>
          </a:bodyPr>
          <a:lstStyle/>
          <a:p>
            <a:pPr algn="ctr"/>
            <a:r>
              <a:rPr lang="ru-RU" sz="4000" b="1" dirty="0" smtClean="0"/>
              <a:t>Неравнозначность пронуклеусов </a:t>
            </a:r>
            <a:endParaRPr lang="ru-RU" sz="4000" b="1" dirty="0"/>
          </a:p>
        </p:txBody>
      </p:sp>
      <p:sp>
        <p:nvSpPr>
          <p:cNvPr id="6" name="TextBox 5"/>
          <p:cNvSpPr txBox="1"/>
          <p:nvPr/>
        </p:nvSpPr>
        <p:spPr>
          <a:xfrm>
            <a:off x="107504" y="2060848"/>
            <a:ext cx="5400600" cy="2677656"/>
          </a:xfrm>
          <a:prstGeom prst="rect">
            <a:avLst/>
          </a:prstGeom>
          <a:noFill/>
        </p:spPr>
        <p:txBody>
          <a:bodyPr wrap="square" rtlCol="0">
            <a:spAutoFit/>
          </a:bodyPr>
          <a:lstStyle/>
          <a:p>
            <a:r>
              <a:rPr lang="ru-RU" sz="2400" dirty="0" smtClean="0"/>
              <a:t>Мужской и женский </a:t>
            </a:r>
            <a:r>
              <a:rPr lang="ru-RU" sz="2400" dirty="0" err="1" smtClean="0"/>
              <a:t>пронуклеусы</a:t>
            </a:r>
            <a:r>
              <a:rPr lang="ru-RU" sz="2400" dirty="0" smtClean="0"/>
              <a:t> можно считать генетически эквивалентными, однако результаты проведённых исследований свидетельствуют о том, что между этими </a:t>
            </a:r>
            <a:r>
              <a:rPr lang="ru-RU" sz="2400" dirty="0" err="1" smtClean="0"/>
              <a:t>пронуклеусами</a:t>
            </a:r>
            <a:r>
              <a:rPr lang="ru-RU" sz="2400" dirty="0" smtClean="0"/>
              <a:t> имеются функциональные различия.</a:t>
            </a:r>
            <a:endParaRPr lang="ru-RU"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BEBA8EAE-BF5A-486C-A8C5-ECC9F3942E4B}">
                <a14:imgProps xmlns="" xmlns:a14="http://schemas.microsoft.com/office/drawing/2010/main">
                  <a14:imgLayer r:embed="rId4">
                    <a14:imgEffect>
                      <a14:sharpenSoften amount="-10000"/>
                    </a14:imgEffect>
                  </a14:imgLayer>
                </a14:imgProps>
              </a:ext>
            </a:extLst>
          </a:blip>
          <a:srcRect/>
          <a:stretch>
            <a:fillRect/>
          </a:stretch>
        </p:blipFill>
        <p:spPr bwMode="auto">
          <a:xfrm>
            <a:off x="1331640" y="1484784"/>
            <a:ext cx="6624736" cy="5177495"/>
          </a:xfrm>
          <a:prstGeom prst="rect">
            <a:avLst/>
          </a:prstGeom>
          <a:noFill/>
          <a:ln>
            <a:noFill/>
          </a:ln>
        </p:spPr>
      </p:pic>
      <p:sp>
        <p:nvSpPr>
          <p:cNvPr id="2" name="Rectangle 1"/>
          <p:cNvSpPr/>
          <p:nvPr/>
        </p:nvSpPr>
        <p:spPr>
          <a:xfrm>
            <a:off x="0" y="19307"/>
            <a:ext cx="9144000" cy="1323439"/>
          </a:xfrm>
          <a:prstGeom prst="rect">
            <a:avLst/>
          </a:prstGeom>
        </p:spPr>
        <p:txBody>
          <a:bodyPr wrap="square">
            <a:spAutoFit/>
          </a:bodyPr>
          <a:lstStyle/>
          <a:p>
            <a:pPr algn="ctr"/>
            <a:r>
              <a:rPr lang="ru-RU" sz="4000" b="1" dirty="0"/>
              <a:t>Эксперименты по трансплантации пронуклеусов у мышей</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alphaModFix amt="16000"/>
          </a:blip>
          <a:srcRect l="4378" t="15539" r="13041" b="5919"/>
          <a:stretch/>
        </p:blipFill>
        <p:spPr>
          <a:xfrm rot="16200000">
            <a:off x="3826202" y="1825918"/>
            <a:ext cx="6841313" cy="3189478"/>
          </a:xfrm>
          <a:prstGeom prst="rect">
            <a:avLst/>
          </a:prstGeom>
        </p:spPr>
      </p:pic>
      <p:sp>
        <p:nvSpPr>
          <p:cNvPr id="4" name="TextBox 3"/>
          <p:cNvSpPr txBox="1"/>
          <p:nvPr/>
        </p:nvSpPr>
        <p:spPr>
          <a:xfrm>
            <a:off x="0" y="142852"/>
            <a:ext cx="9144001" cy="1631216"/>
          </a:xfrm>
          <a:prstGeom prst="rect">
            <a:avLst/>
          </a:prstGeom>
          <a:noFill/>
        </p:spPr>
        <p:txBody>
          <a:bodyPr wrap="square" rtlCol="0">
            <a:spAutoFit/>
          </a:bodyPr>
          <a:lstStyle/>
          <a:p>
            <a:pPr algn="ctr"/>
            <a:r>
              <a:rPr lang="ru-RU" sz="4000" b="1" dirty="0" smtClean="0">
                <a:latin typeface="Calibri"/>
                <a:cs typeface="Calibri"/>
              </a:rPr>
              <a:t>Для нормального развития эмбриона необходим вклад обоих родителей</a:t>
            </a:r>
          </a:p>
          <a:p>
            <a:endParaRPr lang="ru-RU" sz="2000" b="1" dirty="0"/>
          </a:p>
        </p:txBody>
      </p:sp>
      <p:sp>
        <p:nvSpPr>
          <p:cNvPr id="6" name="TextBox 5"/>
          <p:cNvSpPr txBox="1"/>
          <p:nvPr/>
        </p:nvSpPr>
        <p:spPr>
          <a:xfrm>
            <a:off x="251520" y="1916832"/>
            <a:ext cx="8715436" cy="4401205"/>
          </a:xfrm>
          <a:prstGeom prst="rect">
            <a:avLst/>
          </a:prstGeom>
          <a:noFill/>
        </p:spPr>
        <p:txBody>
          <a:bodyPr wrap="square" rtlCol="0">
            <a:spAutoFit/>
          </a:bodyPr>
          <a:lstStyle/>
          <a:p>
            <a:r>
              <a:rPr lang="ru-RU" sz="2800" dirty="0" smtClean="0">
                <a:latin typeface="Calibri"/>
                <a:cs typeface="Calibri"/>
              </a:rPr>
              <a:t>Еще в 70-е годы ХХ века было показано, что для нормального развития млекопитающих важна гаплоидная экспрессия определенных материнских или отцовских генов. </a:t>
            </a:r>
          </a:p>
          <a:p>
            <a:endParaRPr lang="ru-RU" sz="2800" dirty="0">
              <a:latin typeface="Calibri"/>
              <a:cs typeface="Calibri"/>
            </a:endParaRPr>
          </a:p>
          <a:p>
            <a:r>
              <a:rPr lang="ru-RU" sz="2800" dirty="0" smtClean="0">
                <a:latin typeface="Calibri"/>
                <a:cs typeface="Calibri"/>
              </a:rPr>
              <a:t>Около 100 генов человека характеризуются </a:t>
            </a:r>
            <a:r>
              <a:rPr lang="ru-RU" sz="2800" dirty="0" err="1" smtClean="0">
                <a:latin typeface="Calibri"/>
                <a:cs typeface="Calibri"/>
              </a:rPr>
              <a:t>моноаллельной</a:t>
            </a:r>
            <a:r>
              <a:rPr lang="ru-RU" sz="2800" dirty="0" smtClean="0">
                <a:latin typeface="Calibri"/>
                <a:cs typeface="Calibri"/>
              </a:rPr>
              <a:t> экспрессией, т.е. подвергаются геномному  импринтингу. Большая часть этих генов кодируют факторы, регулирующие эмбриональный и постнатальный рост.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260648"/>
            <a:ext cx="8786875" cy="3144451"/>
          </a:xfrm>
          <a:prstGeom prst="rect">
            <a:avLst/>
          </a:prstGeom>
          <a:noFill/>
        </p:spPr>
        <p:txBody>
          <a:bodyPr wrap="square" rtlCol="0">
            <a:spAutoFit/>
          </a:bodyPr>
          <a:lstStyle/>
          <a:p>
            <a:pPr algn="just" eaLnBrk="0" hangingPunct="0">
              <a:lnSpc>
                <a:spcPct val="90000"/>
              </a:lnSpc>
            </a:pPr>
            <a:r>
              <a:rPr lang="ru-RU" sz="2000" dirty="0" smtClean="0">
                <a:cs typeface="Calibri"/>
              </a:rPr>
              <a:t>Большая часть импринтированных генов контролирует рост эмбриона и плаценты.  </a:t>
            </a:r>
          </a:p>
          <a:p>
            <a:pPr algn="just" eaLnBrk="0" hangingPunct="0">
              <a:lnSpc>
                <a:spcPct val="90000"/>
              </a:lnSpc>
            </a:pPr>
            <a:endParaRPr lang="ru-RU" sz="2000" dirty="0">
              <a:cs typeface="Calibri"/>
            </a:endParaRPr>
          </a:p>
          <a:p>
            <a:pPr algn="just" eaLnBrk="0" hangingPunct="0">
              <a:lnSpc>
                <a:spcPct val="90000"/>
              </a:lnSpc>
            </a:pPr>
            <a:r>
              <a:rPr lang="ru-RU" sz="2000" dirty="0" smtClean="0">
                <a:cs typeface="Calibri"/>
              </a:rPr>
              <a:t>Из них около 50 %  - это гены, активные на отцовских хромосомах и кодирующие различные ростовые факторы. У эмбрионов, дефектных по данным генам, наблюдается задержка роста. </a:t>
            </a:r>
          </a:p>
          <a:p>
            <a:pPr algn="just" eaLnBrk="0" hangingPunct="0">
              <a:lnSpc>
                <a:spcPct val="90000"/>
              </a:lnSpc>
            </a:pPr>
            <a:endParaRPr lang="ru-RU" sz="2000" dirty="0">
              <a:cs typeface="Calibri"/>
            </a:endParaRPr>
          </a:p>
          <a:p>
            <a:pPr algn="just" eaLnBrk="0" hangingPunct="0">
              <a:lnSpc>
                <a:spcPct val="90000"/>
              </a:lnSpc>
            </a:pPr>
            <a:r>
              <a:rPr lang="ru-RU" sz="2000" dirty="0" smtClean="0">
                <a:cs typeface="Calibri"/>
              </a:rPr>
              <a:t>Среди генов, активных на материнских хромосомах, преобладают ростовые репрессоры. Поэтому, у эмбрионов с нарушением данных генов наблюдается усиление роста. </a:t>
            </a:r>
          </a:p>
          <a:p>
            <a:pPr algn="just" eaLnBrk="0" hangingPunct="0">
              <a:lnSpc>
                <a:spcPct val="90000"/>
              </a:lnSpc>
            </a:pPr>
            <a:endParaRPr lang="ru-RU" sz="2000" dirty="0" smtClean="0">
              <a:cs typeface="Calibri"/>
            </a:endParaRPr>
          </a:p>
        </p:txBody>
      </p:sp>
      <p:sp>
        <p:nvSpPr>
          <p:cNvPr id="2" name="Rectangle 1"/>
          <p:cNvSpPr/>
          <p:nvPr/>
        </p:nvSpPr>
        <p:spPr>
          <a:xfrm>
            <a:off x="179512" y="3620127"/>
            <a:ext cx="4572000" cy="2977225"/>
          </a:xfrm>
          <a:prstGeom prst="rect">
            <a:avLst/>
          </a:prstGeom>
        </p:spPr>
        <p:txBody>
          <a:bodyPr>
            <a:spAutoFit/>
          </a:bodyPr>
          <a:lstStyle/>
          <a:p>
            <a:pPr eaLnBrk="0" hangingPunct="0">
              <a:lnSpc>
                <a:spcPct val="90000"/>
              </a:lnSpc>
            </a:pPr>
            <a:r>
              <a:rPr lang="ru-RU" sz="1600" dirty="0">
                <a:cs typeface="Calibri"/>
              </a:rPr>
              <a:t>Например, в</a:t>
            </a:r>
            <a:r>
              <a:rPr lang="ru-RU" sz="1600" dirty="0"/>
              <a:t> 1991 </a:t>
            </a:r>
            <a:r>
              <a:rPr lang="ru-RU" sz="1600" dirty="0" smtClean="0"/>
              <a:t>году у </a:t>
            </a:r>
            <a:r>
              <a:rPr lang="ru-RU" sz="1600" dirty="0"/>
              <a:t>мышей</a:t>
            </a:r>
            <a:r>
              <a:rPr lang="ru-RU" sz="1600" dirty="0" smtClean="0"/>
              <a:t> </a:t>
            </a:r>
            <a:r>
              <a:rPr lang="ru-RU" sz="1600" dirty="0"/>
              <a:t>был идентифицирован </a:t>
            </a:r>
            <a:r>
              <a:rPr lang="ru-RU" sz="1600" dirty="0" err="1"/>
              <a:t>импринтированный</a:t>
            </a:r>
            <a:r>
              <a:rPr lang="ru-RU" sz="1600" dirty="0"/>
              <a:t> локус гена </a:t>
            </a:r>
            <a:r>
              <a:rPr lang="en-US" sz="1600" dirty="0" smtClean="0"/>
              <a:t>Igf2r</a:t>
            </a:r>
            <a:r>
              <a:rPr lang="ru-RU" sz="1600" dirty="0" smtClean="0"/>
              <a:t>. </a:t>
            </a:r>
            <a:r>
              <a:rPr lang="ru-RU" sz="1600" dirty="0"/>
              <a:t>Данный ген кодирует рецептор для </a:t>
            </a:r>
            <a:r>
              <a:rPr lang="ru-RU" sz="1600" dirty="0" smtClean="0"/>
              <a:t>инсулин-подобного </a:t>
            </a:r>
            <a:r>
              <a:rPr lang="ru-RU" sz="1600" dirty="0"/>
              <a:t>фактора роста </a:t>
            </a:r>
            <a:r>
              <a:rPr lang="ru-RU" sz="1600" dirty="0" smtClean="0"/>
              <a:t>2. </a:t>
            </a:r>
            <a:r>
              <a:rPr lang="ru-RU" sz="1600" dirty="0"/>
              <a:t>Ген активен на материнской хромосоме и не экспрессируется </a:t>
            </a:r>
            <a:r>
              <a:rPr lang="ru-RU" sz="1600" dirty="0" smtClean="0"/>
              <a:t>с </a:t>
            </a:r>
            <a:r>
              <a:rPr lang="ru-RU" sz="1600" dirty="0"/>
              <a:t>отцовской </a:t>
            </a:r>
            <a:r>
              <a:rPr lang="ru-RU" sz="1600" dirty="0" smtClean="0"/>
              <a:t>хромосомы. Этот </a:t>
            </a:r>
            <a:r>
              <a:rPr lang="ru-RU" sz="1600" dirty="0"/>
              <a:t>ген обуславливает фенотип чрезмерного роста. </a:t>
            </a:r>
            <a:endParaRPr lang="ru-RU" sz="1600" dirty="0" smtClean="0"/>
          </a:p>
          <a:p>
            <a:pPr eaLnBrk="0" hangingPunct="0">
              <a:lnSpc>
                <a:spcPct val="90000"/>
              </a:lnSpc>
            </a:pPr>
            <a:endParaRPr lang="ru-RU" sz="1600" dirty="0"/>
          </a:p>
          <a:p>
            <a:pPr eaLnBrk="0" hangingPunct="0">
              <a:lnSpc>
                <a:spcPct val="90000"/>
              </a:lnSpc>
            </a:pPr>
            <a:r>
              <a:rPr lang="ru-RU" sz="1600" dirty="0" smtClean="0"/>
              <a:t>В </a:t>
            </a:r>
            <a:r>
              <a:rPr lang="ru-RU" sz="1600" dirty="0"/>
              <a:t>том же году был установлен другой </a:t>
            </a:r>
            <a:r>
              <a:rPr lang="ru-RU" sz="1600" dirty="0" err="1"/>
              <a:t>импринтированный</a:t>
            </a:r>
            <a:r>
              <a:rPr lang="ru-RU" sz="1600" dirty="0"/>
              <a:t> ген – </a:t>
            </a:r>
            <a:r>
              <a:rPr lang="en-US" sz="1600" dirty="0"/>
              <a:t>Igf2</a:t>
            </a:r>
            <a:r>
              <a:rPr lang="ru-RU" sz="1600" dirty="0"/>
              <a:t> – ген самого </a:t>
            </a:r>
            <a:r>
              <a:rPr lang="ru-RU" sz="1600" dirty="0" smtClean="0"/>
              <a:t>инсулин-подобного </a:t>
            </a:r>
            <a:r>
              <a:rPr lang="ru-RU" sz="1600" dirty="0"/>
              <a:t>фактора роста </a:t>
            </a:r>
            <a:r>
              <a:rPr lang="ru-RU" sz="1600" dirty="0" smtClean="0"/>
              <a:t>2. </a:t>
            </a:r>
            <a:r>
              <a:rPr lang="ru-RU" sz="1600" dirty="0"/>
              <a:t>Для данного гена характерна экспрессия </a:t>
            </a:r>
            <a:r>
              <a:rPr lang="ru-RU" sz="1600" dirty="0" smtClean="0"/>
              <a:t>с отцовской хромосомы.  </a:t>
            </a:r>
            <a:r>
              <a:rPr lang="ru-RU" sz="1600" dirty="0">
                <a:cs typeface="Calibri"/>
              </a:rPr>
              <a:t>	</a:t>
            </a:r>
            <a:endParaRPr lang="ru-RU" sz="1600" dirty="0"/>
          </a:p>
        </p:txBody>
      </p:sp>
      <p:pic>
        <p:nvPicPr>
          <p:cNvPr id="3" name="Picture 2" descr="Untitled-4.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80520" y="3573016"/>
            <a:ext cx="4355976" cy="315953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alphaModFix amt="31000"/>
          </a:blip>
          <a:srcRect l="1539" r="62361"/>
          <a:stretch/>
        </p:blipFill>
        <p:spPr>
          <a:xfrm>
            <a:off x="4640266" y="3184074"/>
            <a:ext cx="1834217" cy="3673926"/>
          </a:xfrm>
          <a:prstGeom prst="rect">
            <a:avLst/>
          </a:prstGeom>
        </p:spPr>
      </p:pic>
      <p:pic>
        <p:nvPicPr>
          <p:cNvPr id="2" name="Picture 1"/>
          <p:cNvPicPr>
            <a:picLocks noChangeAspect="1"/>
          </p:cNvPicPr>
          <p:nvPr/>
        </p:nvPicPr>
        <p:blipFill rotWithShape="1">
          <a:blip r:embed="rId2">
            <a:alphaModFix amt="72000"/>
          </a:blip>
          <a:srcRect l="38351" r="9610"/>
          <a:stretch/>
        </p:blipFill>
        <p:spPr>
          <a:xfrm>
            <a:off x="6502093" y="3212976"/>
            <a:ext cx="2644096" cy="3673926"/>
          </a:xfrm>
          <a:prstGeom prst="rect">
            <a:avLst/>
          </a:prstGeom>
        </p:spPr>
      </p:pic>
      <p:sp>
        <p:nvSpPr>
          <p:cNvPr id="4" name="TextBox 3"/>
          <p:cNvSpPr txBox="1"/>
          <p:nvPr/>
        </p:nvSpPr>
        <p:spPr>
          <a:xfrm>
            <a:off x="467544" y="980728"/>
            <a:ext cx="8460431" cy="3354765"/>
          </a:xfrm>
          <a:prstGeom prst="rect">
            <a:avLst/>
          </a:prstGeom>
          <a:noFill/>
        </p:spPr>
        <p:txBody>
          <a:bodyPr wrap="square" rtlCol="0">
            <a:spAutoFit/>
          </a:bodyPr>
          <a:lstStyle/>
          <a:p>
            <a:r>
              <a:rPr lang="ru-RU" sz="2800" b="1" dirty="0" smtClean="0"/>
              <a:t>Эпигенетика </a:t>
            </a:r>
            <a:r>
              <a:rPr lang="ru-RU" sz="2800" dirty="0" smtClean="0"/>
              <a:t>(«</a:t>
            </a:r>
            <a:r>
              <a:rPr lang="ru-RU" sz="2800" i="1" dirty="0" smtClean="0"/>
              <a:t>эпи</a:t>
            </a:r>
            <a:r>
              <a:rPr lang="ru-RU" sz="2800" dirty="0" smtClean="0"/>
              <a:t>» - в переводе с греческого «</a:t>
            </a:r>
            <a:r>
              <a:rPr lang="ru-RU" sz="2800" i="1" dirty="0" smtClean="0"/>
              <a:t>над</a:t>
            </a:r>
            <a:r>
              <a:rPr lang="ru-RU" sz="2800" dirty="0" smtClean="0"/>
              <a:t>») - это раздел современной биологии, предметом которого является изучение </a:t>
            </a:r>
            <a:r>
              <a:rPr lang="ru-RU" sz="2800" dirty="0"/>
              <a:t> в ряду клеточных поколений </a:t>
            </a:r>
            <a:r>
              <a:rPr lang="ru-RU" sz="2800" dirty="0" smtClean="0"/>
              <a:t>наследования функциональной  </a:t>
            </a:r>
            <a:r>
              <a:rPr lang="ru-RU" sz="2800" dirty="0"/>
              <a:t>активности </a:t>
            </a:r>
            <a:r>
              <a:rPr lang="ru-RU" sz="2800" dirty="0" smtClean="0"/>
              <a:t>генов, не связанного с изменением первичной структуры ДНК, входящей </a:t>
            </a:r>
          </a:p>
          <a:p>
            <a:r>
              <a:rPr lang="ru-RU" sz="2800" dirty="0" smtClean="0"/>
              <a:t>в состав генов.</a:t>
            </a:r>
          </a:p>
          <a:p>
            <a:endParaRPr lang="ru-RU"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4322</TotalTime>
  <Words>5939</Words>
  <Application>Microsoft Macintosh PowerPoint</Application>
  <PresentationFormat>Экран (4:3)</PresentationFormat>
  <Paragraphs>473</Paragraphs>
  <Slides>38</Slides>
  <Notes>30</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Факультативный гетерохроматин  человека</vt:lpstr>
      <vt:lpstr>Слайд 17</vt:lpstr>
      <vt:lpstr>Слайд 18</vt:lpstr>
      <vt:lpstr>Слайд 19</vt:lpstr>
      <vt:lpstr>Слайд 20</vt:lpstr>
      <vt:lpstr>Слайд 21</vt:lpstr>
      <vt:lpstr>Слайд 22</vt:lpstr>
      <vt:lpstr>Слайд 23</vt:lpstr>
      <vt:lpstr>В оплодотворенной зиготе происходит  активное деметилирование отцовской ДНК</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Даша</dc:creator>
  <cp:lastModifiedBy>Лена</cp:lastModifiedBy>
  <cp:revision>420</cp:revision>
  <dcterms:created xsi:type="dcterms:W3CDTF">2012-10-28T10:43:08Z</dcterms:created>
  <dcterms:modified xsi:type="dcterms:W3CDTF">2012-11-29T13:10:22Z</dcterms:modified>
</cp:coreProperties>
</file>